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
  </p:notesMasterIdLst>
  <p:sldIdLst>
    <p:sldId id="258" r:id="rId2"/>
    <p:sldId id="256" r:id="rId3"/>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326" autoAdjust="0"/>
    <p:restoredTop sz="94660"/>
  </p:normalViewPr>
  <p:slideViewPr>
    <p:cSldViewPr snapToGrid="0">
      <p:cViewPr>
        <p:scale>
          <a:sx n="60" d="100"/>
          <a:sy n="60" d="100"/>
        </p:scale>
        <p:origin x="1608" y="-6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804EC54E-85A9-4370-B090-443B71E01202}" type="datetimeFigureOut">
              <a:rPr kumimoji="1" lang="ja-JP" altLang="en-US" smtClean="0"/>
              <a:t>2022/9/22</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2BFFEAD7-CC4C-409C-83B3-AD4B0B688E33}" type="slidenum">
              <a:rPr kumimoji="1" lang="ja-JP" altLang="en-US" smtClean="0"/>
              <a:t>‹#›</a:t>
            </a:fld>
            <a:endParaRPr kumimoji="1" lang="ja-JP" altLang="en-US"/>
          </a:p>
        </p:txBody>
      </p:sp>
    </p:spTree>
    <p:extLst>
      <p:ext uri="{BB962C8B-B14F-4D97-AF65-F5344CB8AC3E}">
        <p14:creationId xmlns:p14="http://schemas.microsoft.com/office/powerpoint/2010/main" val="29392600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3857735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362259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2766486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235847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1623058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1851535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3364449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164505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4275994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356421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2449501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B1623D8-A89D-4515-9D34-97817D131EAE}" type="datetimeFigureOut">
              <a:rPr kumimoji="1" lang="ja-JP" altLang="en-US" smtClean="0"/>
              <a:t>2022/9/22</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49116D0-FB3A-45C5-A6F5-367DD795DDC2}" type="slidenum">
              <a:rPr kumimoji="1" lang="ja-JP" altLang="en-US" smtClean="0"/>
              <a:t>‹#›</a:t>
            </a:fld>
            <a:endParaRPr kumimoji="1" lang="ja-JP" altLang="en-US"/>
          </a:p>
        </p:txBody>
      </p:sp>
    </p:spTree>
    <p:extLst>
      <p:ext uri="{BB962C8B-B14F-4D97-AF65-F5344CB8AC3E}">
        <p14:creationId xmlns:p14="http://schemas.microsoft.com/office/powerpoint/2010/main" val="2851622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hyperlink" Target="https://www.cov19.mhlw.go.jp/" TargetMode="External"/><Relationship Id="rId1" Type="http://schemas.openxmlformats.org/officeDocument/2006/relationships/slideLayout" Target="../slideLayouts/slideLayout1.xml"/><Relationship Id="rId6" Type="http://schemas.openxmlformats.org/officeDocument/2006/relationships/hyperlink" Target="https://www.pref.saitama.lg.jp/a0710/covid-19/jitaku/home.html" TargetMode="External"/><Relationship Id="rId5" Type="http://schemas.openxmlformats.org/officeDocument/2006/relationships/image" Target="../media/image4.png"/><Relationship Id="rId4" Type="http://schemas.openxmlformats.org/officeDocument/2006/relationships/hyperlink" Target="https://www.pref.saitama.lg.jp/a0710/covid-19/observ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2DC5E28B-4E9F-4124-B1D1-8513DC754D95}"/>
              </a:ext>
            </a:extLst>
          </p:cNvPr>
          <p:cNvSpPr/>
          <p:nvPr/>
        </p:nvSpPr>
        <p:spPr>
          <a:xfrm>
            <a:off x="0" y="198818"/>
            <a:ext cx="6848269" cy="9727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4000"/>
              </a:lnSpc>
            </a:pPr>
            <a:r>
              <a:rPr kumimoji="1" lang="ja-JP" altLang="en-US" sz="2000" dirty="0">
                <a:solidFill>
                  <a:schemeClr val="tx1"/>
                </a:solidFill>
                <a:latin typeface="BIZ UDゴシック" panose="020B0400000000000000" pitchFamily="49" charset="-128"/>
                <a:ea typeface="BIZ UDゴシック" panose="020B0400000000000000" pitchFamily="49" charset="-128"/>
              </a:rPr>
              <a:t>新型コロナウイルス感染症</a:t>
            </a:r>
            <a:endParaRPr kumimoji="1" lang="en-US" altLang="ja-JP" sz="2000" dirty="0">
              <a:solidFill>
                <a:schemeClr val="tx1"/>
              </a:solidFill>
              <a:latin typeface="BIZ UDゴシック" panose="020B0400000000000000" pitchFamily="49" charset="-128"/>
              <a:ea typeface="BIZ UDゴシック" panose="020B0400000000000000" pitchFamily="49" charset="-128"/>
            </a:endParaRPr>
          </a:p>
          <a:p>
            <a:pPr algn="ctr">
              <a:lnSpc>
                <a:spcPts val="4000"/>
              </a:lnSpc>
            </a:pPr>
            <a:r>
              <a:rPr kumimoji="1" lang="ja-JP" altLang="en-US" sz="3200" dirty="0">
                <a:solidFill>
                  <a:schemeClr val="tx1"/>
                </a:solidFill>
                <a:latin typeface="BIZ UDゴシック" panose="020B0400000000000000" pitchFamily="49" charset="-128"/>
                <a:ea typeface="BIZ UDゴシック" panose="020B0400000000000000" pitchFamily="49" charset="-128"/>
              </a:rPr>
              <a:t>「陽性」と診断されたら</a:t>
            </a:r>
            <a:r>
              <a:rPr kumimoji="1" lang="ja-JP" altLang="en-US" sz="1200" dirty="0">
                <a:solidFill>
                  <a:schemeClr val="tx1"/>
                </a:solidFill>
                <a:latin typeface="BIZ UDゴシック" panose="020B0400000000000000" pitchFamily="49" charset="-128"/>
                <a:ea typeface="BIZ UDゴシック" panose="020B0400000000000000" pitchFamily="49" charset="-128"/>
              </a:rPr>
              <a:t> </a:t>
            </a:r>
            <a:r>
              <a:rPr kumimoji="1" lang="en-US" altLang="ja-JP" sz="2400" dirty="0">
                <a:solidFill>
                  <a:schemeClr val="tx1"/>
                </a:solidFill>
                <a:latin typeface="BIZ UDゴシック" panose="020B0400000000000000" pitchFamily="49" charset="-128"/>
                <a:ea typeface="BIZ UDゴシック" panose="020B0400000000000000" pitchFamily="49" charset="-128"/>
              </a:rPr>
              <a:t>...</a:t>
            </a:r>
            <a:endParaRPr kumimoji="1" lang="ja-JP" altLang="en-US" sz="3200" dirty="0">
              <a:solidFill>
                <a:schemeClr val="tx1"/>
              </a:solidFill>
              <a:latin typeface="BIZ UDP明朝 Medium" panose="02020500000000000000" pitchFamily="18" charset="-128"/>
              <a:ea typeface="BIZ UDP明朝 Medium" panose="02020500000000000000" pitchFamily="18" charset="-128"/>
            </a:endParaRPr>
          </a:p>
        </p:txBody>
      </p:sp>
      <p:sp>
        <p:nvSpPr>
          <p:cNvPr id="29" name="正方形/長方形 28">
            <a:extLst>
              <a:ext uri="{FF2B5EF4-FFF2-40B4-BE49-F238E27FC236}">
                <a16:creationId xmlns:a16="http://schemas.microsoft.com/office/drawing/2014/main" id="{8D4EE117-D7DC-4D98-90CD-E222A9604F48}"/>
              </a:ext>
            </a:extLst>
          </p:cNvPr>
          <p:cNvSpPr/>
          <p:nvPr/>
        </p:nvSpPr>
        <p:spPr>
          <a:xfrm>
            <a:off x="14588" y="8525175"/>
            <a:ext cx="6819090" cy="102829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indent="87313"/>
            <a:r>
              <a:rPr kumimoji="1" lang="ja-JP" altLang="en-US" sz="1200" dirty="0">
                <a:solidFill>
                  <a:schemeClr val="tx1"/>
                </a:solidFill>
                <a:latin typeface="BIZ UDゴシック" panose="020B0400000000000000" pitchFamily="49" charset="-128"/>
                <a:ea typeface="BIZ UDゴシック" panose="020B0400000000000000" pitchFamily="49" charset="-128"/>
              </a:rPr>
              <a:t>受診した医療機関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indent="87313"/>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r>
              <a:rPr kumimoji="1" lang="ja-JP" altLang="en-US" sz="800" dirty="0">
                <a:solidFill>
                  <a:schemeClr val="tx1"/>
                </a:solidFill>
                <a:latin typeface="BIZ UDゴシック" panose="020B0400000000000000" pitchFamily="49" charset="-128"/>
                <a:ea typeface="BIZ UDゴシック" panose="020B0400000000000000" pitchFamily="49" charset="-128"/>
              </a:rPr>
              <a:t>７ケタの数字　　　　　　　　　　　　市町村と名称</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7B2DC8D3-59F6-4400-8267-C39FC49B5F29}"/>
              </a:ext>
            </a:extLst>
          </p:cNvPr>
          <p:cNvSpPr/>
          <p:nvPr/>
        </p:nvSpPr>
        <p:spPr>
          <a:xfrm>
            <a:off x="1987118" y="8942513"/>
            <a:ext cx="718349" cy="37303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36000" rtlCol="0" anchor="ctr" anchorCtr="0"/>
          <a:lstStyle/>
          <a:p>
            <a:r>
              <a:rPr kumimoji="1" lang="ja-JP" altLang="en-US" sz="1000" dirty="0">
                <a:solidFill>
                  <a:schemeClr val="bg1"/>
                </a:solidFill>
                <a:latin typeface="BIZ UDゴシック" panose="020B0400000000000000" pitchFamily="49" charset="-128"/>
                <a:ea typeface="BIZ UDゴシック" panose="020B0400000000000000" pitchFamily="49" charset="-128"/>
              </a:rPr>
              <a:t>所在地・</a:t>
            </a:r>
            <a:endParaRPr kumimoji="1" lang="en-US" altLang="ja-JP" sz="1000" dirty="0">
              <a:solidFill>
                <a:schemeClr val="bg1"/>
              </a:solidFill>
              <a:latin typeface="BIZ UDゴシック" panose="020B0400000000000000" pitchFamily="49" charset="-128"/>
              <a:ea typeface="BIZ UDゴシック" panose="020B0400000000000000" pitchFamily="49" charset="-128"/>
            </a:endParaRPr>
          </a:p>
          <a:p>
            <a:r>
              <a:rPr kumimoji="1" lang="ja-JP" altLang="en-US" sz="1000" dirty="0">
                <a:solidFill>
                  <a:schemeClr val="bg1"/>
                </a:solidFill>
                <a:latin typeface="BIZ UDゴシック" panose="020B0400000000000000" pitchFamily="49" charset="-128"/>
                <a:ea typeface="BIZ UDゴシック" panose="020B0400000000000000" pitchFamily="49" charset="-128"/>
              </a:rPr>
              <a:t>機関名</a:t>
            </a:r>
            <a:r>
              <a:rPr kumimoji="1" lang="ja-JP" altLang="en-US" sz="1200" dirty="0">
                <a:solidFill>
                  <a:schemeClr val="bg1"/>
                </a:solidFill>
                <a:latin typeface="BIZ UDゴシック" panose="020B0400000000000000" pitchFamily="49" charset="-128"/>
                <a:ea typeface="BIZ UDゴシック" panose="020B0400000000000000" pitchFamily="49" charset="-128"/>
              </a:rPr>
              <a:t>　</a:t>
            </a:r>
            <a:endParaRPr kumimoji="1" lang="ja-JP" altLang="en-US" sz="1000" dirty="0">
              <a:solidFill>
                <a:schemeClr val="bg1"/>
              </a:solidFill>
              <a:latin typeface="BIZ UDゴシック" panose="020B0400000000000000" pitchFamily="49" charset="-128"/>
              <a:ea typeface="BIZ UDゴシック" panose="020B0400000000000000" pitchFamily="49" charset="-128"/>
            </a:endParaRPr>
          </a:p>
        </p:txBody>
      </p:sp>
      <p:sp>
        <p:nvSpPr>
          <p:cNvPr id="16" name="正方形/長方形 15">
            <a:extLst>
              <a:ext uri="{FF2B5EF4-FFF2-40B4-BE49-F238E27FC236}">
                <a16:creationId xmlns:a16="http://schemas.microsoft.com/office/drawing/2014/main" id="{A8FF2F87-3FAD-481D-9EE0-A49F2522DEF6}"/>
              </a:ext>
            </a:extLst>
          </p:cNvPr>
          <p:cNvSpPr/>
          <p:nvPr/>
        </p:nvSpPr>
        <p:spPr>
          <a:xfrm>
            <a:off x="136162" y="8942514"/>
            <a:ext cx="700391" cy="37303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chorCtr="0"/>
          <a:lstStyle/>
          <a:p>
            <a:r>
              <a:rPr kumimoji="1" lang="ja-JP" altLang="en-US" sz="1000" dirty="0">
                <a:solidFill>
                  <a:schemeClr val="bg1"/>
                </a:solidFill>
                <a:latin typeface="BIZ UDゴシック" panose="020B0400000000000000" pitchFamily="49" charset="-128"/>
                <a:ea typeface="BIZ UDゴシック" panose="020B0400000000000000" pitchFamily="49" charset="-128"/>
              </a:rPr>
              <a:t>医療機関</a:t>
            </a:r>
            <a:endParaRPr kumimoji="1" lang="en-US" altLang="ja-JP" sz="1000" dirty="0">
              <a:solidFill>
                <a:schemeClr val="bg1"/>
              </a:solidFill>
              <a:latin typeface="BIZ UDゴシック" panose="020B0400000000000000" pitchFamily="49" charset="-128"/>
              <a:ea typeface="BIZ UDゴシック" panose="020B0400000000000000" pitchFamily="49" charset="-128"/>
            </a:endParaRPr>
          </a:p>
          <a:p>
            <a:r>
              <a:rPr kumimoji="1" lang="ja-JP" altLang="en-US" sz="1000" dirty="0">
                <a:solidFill>
                  <a:schemeClr val="bg1"/>
                </a:solidFill>
                <a:latin typeface="BIZ UDゴシック" panose="020B0400000000000000" pitchFamily="49" charset="-128"/>
                <a:ea typeface="BIZ UDゴシック" panose="020B0400000000000000" pitchFamily="49" charset="-128"/>
              </a:rPr>
              <a:t>コード</a:t>
            </a:r>
          </a:p>
        </p:txBody>
      </p:sp>
      <p:sp>
        <p:nvSpPr>
          <p:cNvPr id="23" name="四角形: 角を丸くする 22">
            <a:extLst>
              <a:ext uri="{FF2B5EF4-FFF2-40B4-BE49-F238E27FC236}">
                <a16:creationId xmlns:a16="http://schemas.microsoft.com/office/drawing/2014/main" id="{53C4C891-8AD4-4C5B-BD6F-5BBD1E0EA8C0}"/>
              </a:ext>
            </a:extLst>
          </p:cNvPr>
          <p:cNvSpPr/>
          <p:nvPr/>
        </p:nvSpPr>
        <p:spPr>
          <a:xfrm>
            <a:off x="137145" y="2232923"/>
            <a:ext cx="6588000" cy="1184226"/>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0" rIns="36000" bIns="0" rtlCol="0" anchor="ctr"/>
          <a:lstStyle/>
          <a:p>
            <a:pPr>
              <a:lnSpc>
                <a:spcPts val="20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氏名、住所や携帯電話、受診した医療機関（コードは下記）、陽性者確認書類</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20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の画像などを電子申請で登録してください。</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marL="1436688">
              <a:lnSpc>
                <a:spcPts val="20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埼玉県 コロナ陽性者登録 ］で検索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0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2000"/>
              </a:lnSpc>
            </a:pPr>
            <a:r>
              <a:rPr kumimoji="1" lang="en-US" altLang="ja-JP" sz="1500" u="sng" dirty="0">
                <a:solidFill>
                  <a:schemeClr val="tx1"/>
                </a:solidFill>
                <a:latin typeface="BIZ UDゴシック" panose="020B0400000000000000" pitchFamily="49" charset="-128"/>
                <a:ea typeface="BIZ UDゴシック" panose="020B0400000000000000" pitchFamily="49" charset="-128"/>
              </a:rPr>
              <a:t>https://www.pref.saitama.lg.jp/a0710/covid-19/youseisya-touroku.html</a:t>
            </a:r>
          </a:p>
        </p:txBody>
      </p:sp>
      <p:sp>
        <p:nvSpPr>
          <p:cNvPr id="31" name="正方形/長方形 30">
            <a:extLst>
              <a:ext uri="{FF2B5EF4-FFF2-40B4-BE49-F238E27FC236}">
                <a16:creationId xmlns:a16="http://schemas.microsoft.com/office/drawing/2014/main" id="{9D1719A0-3FDB-4890-A90D-5370D1759265}"/>
              </a:ext>
            </a:extLst>
          </p:cNvPr>
          <p:cNvSpPr/>
          <p:nvPr/>
        </p:nvSpPr>
        <p:spPr>
          <a:xfrm>
            <a:off x="1" y="9670874"/>
            <a:ext cx="6858000" cy="23323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algn="ctr"/>
            <a:r>
              <a:rPr kumimoji="1" lang="ja-JP" altLang="en-US" sz="1000" dirty="0">
                <a:solidFill>
                  <a:schemeClr val="bg1"/>
                </a:solidFill>
                <a:latin typeface="BIZ UDゴシック" panose="020B0400000000000000" pitchFamily="49" charset="-128"/>
                <a:ea typeface="BIZ UDゴシック" panose="020B0400000000000000" pitchFamily="49" charset="-128"/>
              </a:rPr>
              <a:t>埼玉県 保健医療部 感染症対策課　</a:t>
            </a:r>
          </a:p>
        </p:txBody>
      </p:sp>
      <p:sp>
        <p:nvSpPr>
          <p:cNvPr id="35" name="正方形/長方形 34">
            <a:extLst>
              <a:ext uri="{FF2B5EF4-FFF2-40B4-BE49-F238E27FC236}">
                <a16:creationId xmlns:a16="http://schemas.microsoft.com/office/drawing/2014/main" id="{B5FF1571-3709-4750-8474-3A43F8965624}"/>
              </a:ext>
            </a:extLst>
          </p:cNvPr>
          <p:cNvSpPr/>
          <p:nvPr/>
        </p:nvSpPr>
        <p:spPr>
          <a:xfrm>
            <a:off x="5936040" y="9649278"/>
            <a:ext cx="897638" cy="23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algn="r"/>
            <a:r>
              <a:rPr kumimoji="1" lang="en-US" altLang="ja-JP" sz="800" dirty="0">
                <a:solidFill>
                  <a:schemeClr val="bg1"/>
                </a:solidFill>
                <a:latin typeface="BIZ UDゴシック" panose="020B0400000000000000" pitchFamily="49" charset="-128"/>
                <a:ea typeface="BIZ UDゴシック" panose="020B0400000000000000" pitchFamily="49" charset="-128"/>
              </a:rPr>
              <a:t>2022/9/26</a:t>
            </a:r>
            <a:r>
              <a:rPr kumimoji="1" lang="ja-JP" altLang="en-US" sz="1000" dirty="0">
                <a:solidFill>
                  <a:schemeClr val="bg1"/>
                </a:solidFill>
                <a:latin typeface="BIZ UDゴシック" panose="020B0400000000000000" pitchFamily="49" charset="-128"/>
                <a:ea typeface="BIZ UDゴシック" panose="020B0400000000000000" pitchFamily="49" charset="-128"/>
              </a:rPr>
              <a:t>　</a:t>
            </a:r>
          </a:p>
        </p:txBody>
      </p:sp>
      <p:sp>
        <p:nvSpPr>
          <p:cNvPr id="20" name="四角形: 角を丸くする 19">
            <a:extLst>
              <a:ext uri="{FF2B5EF4-FFF2-40B4-BE49-F238E27FC236}">
                <a16:creationId xmlns:a16="http://schemas.microsoft.com/office/drawing/2014/main" id="{4912DAF8-A326-4D60-BE7A-D0613FAAD855}"/>
              </a:ext>
            </a:extLst>
          </p:cNvPr>
          <p:cNvSpPr/>
          <p:nvPr/>
        </p:nvSpPr>
        <p:spPr>
          <a:xfrm>
            <a:off x="282743" y="1212944"/>
            <a:ext cx="6292515" cy="1184226"/>
          </a:xfrm>
          <a:prstGeom prst="roundRect">
            <a:avLst>
              <a:gd name="adj" fmla="val 0"/>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rtlCol="0" anchor="ctr"/>
          <a:lstStyle/>
          <a:p>
            <a:pPr marL="87313" lvl="0" indent="-87313" algn="ctr" defTabSz="914400" eaLnBrk="0" fontAlgn="base" hangingPunct="0">
              <a:lnSpc>
                <a:spcPts val="4000"/>
              </a:lnSpc>
              <a:spcBef>
                <a:spcPct val="0"/>
              </a:spcBef>
              <a:spcAft>
                <a:spcPct val="0"/>
              </a:spcAft>
            </a:pPr>
            <a:r>
              <a:rPr kumimoji="1" lang="ja-JP" altLang="en-US" sz="4800" b="1" dirty="0">
                <a:solidFill>
                  <a:schemeClr val="tx1"/>
                </a:solidFill>
                <a:latin typeface="BIZ UDゴシック" panose="020B0400000000000000" pitchFamily="49" charset="-128"/>
                <a:ea typeface="BIZ UDゴシック" panose="020B0400000000000000" pitchFamily="49" charset="-128"/>
              </a:rPr>
              <a:t>まずは陽性者登録を</a:t>
            </a:r>
            <a:endParaRPr kumimoji="1" lang="en-US" altLang="ja-JP" sz="4800" dirty="0">
              <a:solidFill>
                <a:schemeClr val="tx1"/>
              </a:solidFill>
              <a:latin typeface="BIZ UDゴシック" panose="020B0400000000000000" pitchFamily="49" charset="-128"/>
              <a:ea typeface="BIZ UDゴシック" panose="020B0400000000000000" pitchFamily="49" charset="-128"/>
            </a:endParaRPr>
          </a:p>
        </p:txBody>
      </p:sp>
      <p:sp>
        <p:nvSpPr>
          <p:cNvPr id="26" name="正方形/長方形 25">
            <a:extLst>
              <a:ext uri="{FF2B5EF4-FFF2-40B4-BE49-F238E27FC236}">
                <a16:creationId xmlns:a16="http://schemas.microsoft.com/office/drawing/2014/main" id="{475ACA07-EBAA-4325-82AF-9428974D5C49}"/>
              </a:ext>
            </a:extLst>
          </p:cNvPr>
          <p:cNvSpPr/>
          <p:nvPr/>
        </p:nvSpPr>
        <p:spPr>
          <a:xfrm>
            <a:off x="70225" y="3565542"/>
            <a:ext cx="6721841" cy="20088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chorCtr="0"/>
          <a:lstStyle/>
          <a:p>
            <a:pPr defTabSz="914400" eaLnBrk="0" fontAlgn="base" hangingPunct="0">
              <a:lnSpc>
                <a:spcPts val="3000"/>
              </a:lnSpc>
              <a:spcBef>
                <a:spcPct val="0"/>
              </a:spcBef>
              <a:spcAft>
                <a:spcPct val="0"/>
              </a:spcAft>
            </a:pPr>
            <a:r>
              <a:rPr lang="ja-JP" altLang="en-US" sz="20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登録内容・操作法のお問合せは</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9:00</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r>
              <a:rPr kumimoji="1" lang="en-US" altLang="ja-JP" sz="1200" dirty="0">
                <a:solidFill>
                  <a:schemeClr val="tx1"/>
                </a:solidFill>
                <a:latin typeface="BIZ UDゴシック" panose="020B0400000000000000" pitchFamily="49" charset="-128"/>
                <a:ea typeface="BIZ UDゴシック" panose="020B0400000000000000" pitchFamily="49" charset="-128"/>
              </a:rPr>
              <a:t>18:00</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endParaRPr lang="en-US" altLang="ja-JP" sz="12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lnSpc>
                <a:spcPts val="3000"/>
              </a:lnSpc>
              <a:spcBef>
                <a:spcPct val="0"/>
              </a:spcBef>
              <a:spcAft>
                <a:spcPct val="0"/>
              </a:spcAft>
            </a:pPr>
            <a:endParaRPr lang="en-US" altLang="ja-JP" sz="12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spcBef>
                <a:spcPct val="0"/>
              </a:spcBef>
              <a:spcAft>
                <a:spcPct val="0"/>
              </a:spcAft>
            </a:pPr>
            <a:endParaRPr lang="en-US" altLang="ja-JP" sz="12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lnSpc>
                <a:spcPts val="3000"/>
              </a:lnSpc>
              <a:spcBef>
                <a:spcPct val="0"/>
              </a:spcBef>
              <a:spcAft>
                <a:spcPct val="0"/>
              </a:spcAft>
            </a:pPr>
            <a:endParaRPr lang="en-US" altLang="ja-JP" sz="12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lnSpc>
                <a:spcPts val="3000"/>
              </a:lnSpc>
              <a:spcBef>
                <a:spcPct val="0"/>
              </a:spcBef>
              <a:spcAft>
                <a:spcPct val="0"/>
              </a:spcAft>
            </a:pPr>
            <a:endParaRPr lang="en-US" altLang="ja-JP" sz="12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indent="182563" defTabSz="914400" eaLnBrk="0" fontAlgn="base" hangingPunct="0">
              <a:lnSpc>
                <a:spcPts val="2000"/>
              </a:lnSpc>
              <a:spcBef>
                <a:spcPct val="0"/>
              </a:spcBef>
              <a:spcAft>
                <a:spcPct val="0"/>
              </a:spcAft>
            </a:pPr>
            <a:endParaRPr kumimoji="1" lang="en-US"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p:txBody>
      </p:sp>
      <p:sp>
        <p:nvSpPr>
          <p:cNvPr id="27" name="正方形/長方形 26">
            <a:extLst>
              <a:ext uri="{FF2B5EF4-FFF2-40B4-BE49-F238E27FC236}">
                <a16:creationId xmlns:a16="http://schemas.microsoft.com/office/drawing/2014/main" id="{F5C429C9-DD4A-4A5E-9B3E-60C704DB0105}"/>
              </a:ext>
            </a:extLst>
          </p:cNvPr>
          <p:cNvSpPr/>
          <p:nvPr/>
        </p:nvSpPr>
        <p:spPr>
          <a:xfrm>
            <a:off x="1295400" y="4092772"/>
            <a:ext cx="4294832" cy="688712"/>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nchorCtr="0"/>
          <a:lstStyle/>
          <a:p>
            <a:pPr algn="ctr"/>
            <a:r>
              <a:rPr lang="en-US" altLang="ja-JP" sz="4400" b="1" dirty="0">
                <a:solidFill>
                  <a:schemeClr val="tx1"/>
                </a:solidFill>
                <a:latin typeface="BIZ UDゴシック" panose="020B0400000000000000" pitchFamily="49" charset="-128"/>
                <a:ea typeface="BIZ UDゴシック" panose="020B0400000000000000" pitchFamily="49" charset="-128"/>
              </a:rPr>
              <a:t>0570-007-989</a:t>
            </a:r>
            <a:endParaRPr kumimoji="1" lang="en-US" altLang="ja-JP" sz="4400" dirty="0">
              <a:solidFill>
                <a:schemeClr val="tx1"/>
              </a:solidFill>
              <a:latin typeface="BIZ UDゴシック" panose="020B0400000000000000" pitchFamily="49" charset="-128"/>
              <a:ea typeface="BIZ UDゴシック" panose="020B0400000000000000" pitchFamily="49" charset="-128"/>
            </a:endParaRPr>
          </a:p>
        </p:txBody>
      </p:sp>
      <p:sp>
        <p:nvSpPr>
          <p:cNvPr id="9" name="四角形: 角を丸くする 8">
            <a:extLst>
              <a:ext uri="{FF2B5EF4-FFF2-40B4-BE49-F238E27FC236}">
                <a16:creationId xmlns:a16="http://schemas.microsoft.com/office/drawing/2014/main" id="{320CB2E5-4980-4EE9-8AB0-7874B3FC74DE}"/>
              </a:ext>
            </a:extLst>
          </p:cNvPr>
          <p:cNvSpPr/>
          <p:nvPr/>
        </p:nvSpPr>
        <p:spPr>
          <a:xfrm>
            <a:off x="207000" y="4976253"/>
            <a:ext cx="6444000" cy="513216"/>
          </a:xfrm>
          <a:prstGeom prst="roundRect">
            <a:avLst>
              <a:gd name="adj" fmla="val 9804"/>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numCol="2" spcCol="180000" rtlCol="0" anchor="ctr"/>
          <a:lstStyle/>
          <a:p>
            <a:pPr marL="87313" lvl="0" indent="-87313" defTabSz="914400" eaLnBrk="0" fontAlgn="base" hangingPunct="0">
              <a:lnSpc>
                <a:spcPts val="1000"/>
              </a:lnSpc>
              <a:spcBef>
                <a:spcPct val="0"/>
              </a:spcBef>
              <a:spcAft>
                <a:spcPct val="0"/>
              </a:spcAft>
            </a:pPr>
            <a:r>
              <a:rPr lang="ja-JP" altLang="en-US" sz="8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登録の対象外</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以下のいずれかに該当したら</a:t>
            </a:r>
            <a:r>
              <a:rPr lang="ja-JP" altLang="en-US" sz="8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登録不要</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です</a:t>
            </a:r>
            <a:endPar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marL="87313" lvl="0" indent="-87313" defTabSz="914400" eaLnBrk="0" fontAlgn="base" hangingPunct="0">
              <a:lnSpc>
                <a:spcPts val="1000"/>
              </a:lnSpc>
              <a:spcBef>
                <a:spcPct val="0"/>
              </a:spcBef>
              <a:spcAft>
                <a:spcPct val="0"/>
              </a:spcAft>
            </a:pP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①</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65</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歳以上</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（受診日現在）</a:t>
            </a:r>
            <a:endParaRPr lang="en-US" altLang="ja-JP" sz="800" dirty="0">
              <a:solidFill>
                <a:schemeClr val="tx1"/>
              </a:solidFill>
              <a:latin typeface="BIZ UDゴシック" panose="020B0400000000000000" pitchFamily="49" charset="-128"/>
              <a:ea typeface="BIZ UDゴシック" panose="020B0400000000000000" pitchFamily="49" charset="-128"/>
            </a:endParaRPr>
          </a:p>
          <a:p>
            <a:pPr marL="87313" lvl="0" indent="-87313" defTabSz="914400" eaLnBrk="0" fontAlgn="base" hangingPunct="0">
              <a:lnSpc>
                <a:spcPts val="1000"/>
              </a:lnSpc>
              <a:spcBef>
                <a:spcPct val="0"/>
              </a:spcBef>
              <a:spcAft>
                <a:spcPct val="0"/>
              </a:spcAft>
            </a:pP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②</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入院を要する</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と医師が判断した</a:t>
            </a:r>
            <a:endParaRPr lang="ja-JP" altLang="ja-JP" sz="800" dirty="0">
              <a:solidFill>
                <a:schemeClr val="tx1"/>
              </a:solidFill>
              <a:latin typeface="BIZ UDゴシック" panose="020B0400000000000000" pitchFamily="49" charset="-128"/>
              <a:ea typeface="BIZ UDゴシック" panose="020B0400000000000000" pitchFamily="49" charset="-128"/>
            </a:endParaRPr>
          </a:p>
          <a:p>
            <a:pPr marL="87313" lvl="0" indent="-87313" defTabSz="914400" eaLnBrk="0" fontAlgn="base" hangingPunct="0">
              <a:lnSpc>
                <a:spcPts val="1000"/>
              </a:lnSpc>
              <a:spcBef>
                <a:spcPct val="0"/>
              </a:spcBef>
              <a:spcAft>
                <a:spcPct val="0"/>
              </a:spcAft>
            </a:pP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③</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重症化リスクがあり</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かつ、新型コロナ治療薬</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の服用が必要　</a:t>
            </a:r>
            <a:endPar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marL="87313" lvl="0" indent="-87313" defTabSz="914400" eaLnBrk="0" fontAlgn="base" hangingPunct="0">
              <a:lnSpc>
                <a:spcPts val="1000"/>
              </a:lnSpc>
              <a:spcBef>
                <a:spcPct val="0"/>
              </a:spcBef>
              <a:spcAft>
                <a:spcPct val="0"/>
              </a:spcAft>
            </a:pP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あるいは感染により新たに</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酸素投与</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が</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必要</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と医師が判断</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した</a:t>
            </a:r>
            <a:endParaRPr lang="ja-JP" altLang="ja-JP" sz="800" dirty="0">
              <a:solidFill>
                <a:schemeClr val="tx1"/>
              </a:solidFill>
              <a:latin typeface="BIZ UDゴシック" panose="020B0400000000000000" pitchFamily="49" charset="-128"/>
              <a:ea typeface="BIZ UDゴシック" panose="020B0400000000000000" pitchFamily="49" charset="-128"/>
            </a:endParaRPr>
          </a:p>
          <a:p>
            <a:pPr marL="87313" lvl="0" indent="-87313" defTabSz="914400" eaLnBrk="0" fontAlgn="base" hangingPunct="0">
              <a:lnSpc>
                <a:spcPts val="1000"/>
              </a:lnSpc>
              <a:spcBef>
                <a:spcPct val="0"/>
              </a:spcBef>
              <a:spcAft>
                <a:spcPct val="0"/>
              </a:spcAft>
            </a:pP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④</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妊娠している</a:t>
            </a:r>
            <a:endParaRPr kumimoji="1" lang="ja-JP" altLang="en-US" sz="800" dirty="0"/>
          </a:p>
        </p:txBody>
      </p:sp>
      <p:cxnSp>
        <p:nvCxnSpPr>
          <p:cNvPr id="32" name="直線コネクタ 31">
            <a:extLst>
              <a:ext uri="{FF2B5EF4-FFF2-40B4-BE49-F238E27FC236}">
                <a16:creationId xmlns:a16="http://schemas.microsoft.com/office/drawing/2014/main" id="{D45E9F48-A606-407B-B827-C8856692DB0C}"/>
              </a:ext>
            </a:extLst>
          </p:cNvPr>
          <p:cNvCxnSpPr/>
          <p:nvPr/>
        </p:nvCxnSpPr>
        <p:spPr>
          <a:xfrm>
            <a:off x="97118" y="7206339"/>
            <a:ext cx="3708000" cy="0"/>
          </a:xfrm>
          <a:prstGeom prst="line">
            <a:avLst/>
          </a:prstGeom>
          <a:ln w="825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3" name="日付プレースホルダー 4">
            <a:extLst>
              <a:ext uri="{FF2B5EF4-FFF2-40B4-BE49-F238E27FC236}">
                <a16:creationId xmlns:a16="http://schemas.microsoft.com/office/drawing/2014/main" id="{9B563023-7C5D-401B-9528-56E305A02265}"/>
              </a:ext>
            </a:extLst>
          </p:cNvPr>
          <p:cNvSpPr txBox="1">
            <a:spLocks/>
          </p:cNvSpPr>
          <p:nvPr/>
        </p:nvSpPr>
        <p:spPr>
          <a:xfrm>
            <a:off x="5165387" y="216078"/>
            <a:ext cx="1692613" cy="391904"/>
          </a:xfrm>
          <a:prstGeom prst="rect">
            <a:avLst/>
          </a:prstGeom>
        </p:spPr>
        <p:txBody>
          <a:bodyPr vert="horz" lIns="91440" tIns="45720" rIns="91440" bIns="45720" rtlCol="0" anchor="ctr"/>
          <a:lstStyle>
            <a:defPPr>
              <a:defRPr lang="en-US"/>
            </a:defPPr>
            <a:lvl1pPr marL="0" algn="l"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kumimoji="1" lang="ja-JP" altLang="en-US" sz="1100" dirty="0">
                <a:solidFill>
                  <a:schemeClr val="tx1"/>
                </a:solidFill>
                <a:latin typeface="ＭＳ 明朝" panose="02020609040205080304" pitchFamily="17" charset="-128"/>
                <a:ea typeface="ＭＳ 明朝" panose="02020609040205080304" pitchFamily="17" charset="-128"/>
              </a:rPr>
              <a:t>彩の国　　　</a:t>
            </a:r>
            <a:r>
              <a:rPr kumimoji="1" lang="ja-JP" altLang="en-US" sz="1000" dirty="0">
                <a:solidFill>
                  <a:schemeClr val="tx1"/>
                </a:solidFill>
                <a:latin typeface="ＭＳ ゴシック" panose="020B0609070205080204" pitchFamily="49" charset="-128"/>
                <a:ea typeface="ＭＳ ゴシック" panose="020B0609070205080204" pitchFamily="49" charset="-128"/>
              </a:rPr>
              <a:t>埼玉県</a:t>
            </a:r>
          </a:p>
        </p:txBody>
      </p:sp>
      <p:pic>
        <p:nvPicPr>
          <p:cNvPr id="7" name="図 6">
            <a:extLst>
              <a:ext uri="{FF2B5EF4-FFF2-40B4-BE49-F238E27FC236}">
                <a16:creationId xmlns:a16="http://schemas.microsoft.com/office/drawing/2014/main" id="{A027723E-258D-4373-B68E-35A86AA23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4620" y="113908"/>
            <a:ext cx="363895" cy="360000"/>
          </a:xfrm>
          <a:prstGeom prst="rect">
            <a:avLst/>
          </a:prstGeom>
        </p:spPr>
      </p:pic>
      <p:cxnSp>
        <p:nvCxnSpPr>
          <p:cNvPr id="34" name="直線コネクタ 33">
            <a:extLst>
              <a:ext uri="{FF2B5EF4-FFF2-40B4-BE49-F238E27FC236}">
                <a16:creationId xmlns:a16="http://schemas.microsoft.com/office/drawing/2014/main" id="{65B5E4BA-3683-452C-84ED-1F5737D4E6E9}"/>
              </a:ext>
            </a:extLst>
          </p:cNvPr>
          <p:cNvCxnSpPr/>
          <p:nvPr/>
        </p:nvCxnSpPr>
        <p:spPr>
          <a:xfrm>
            <a:off x="106643" y="6149064"/>
            <a:ext cx="3960000" cy="0"/>
          </a:xfrm>
          <a:prstGeom prst="line">
            <a:avLst/>
          </a:prstGeom>
          <a:ln w="825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9881CEF2-6DA1-47DF-ABF7-1361BD5B6B2B}"/>
              </a:ext>
            </a:extLst>
          </p:cNvPr>
          <p:cNvSpPr/>
          <p:nvPr/>
        </p:nvSpPr>
        <p:spPr>
          <a:xfrm>
            <a:off x="206999" y="5639747"/>
            <a:ext cx="6450975" cy="118855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nSpc>
                <a:spcPts val="3000"/>
              </a:lnSpc>
            </a:pPr>
            <a:r>
              <a:rPr kumimoji="1" lang="ja-JP" altLang="en-US" sz="2000" b="1" dirty="0">
                <a:solidFill>
                  <a:schemeClr val="tx1"/>
                </a:solidFill>
                <a:latin typeface="BIZ UDゴシック" panose="020B0400000000000000" pitchFamily="49" charset="-128"/>
                <a:ea typeface="BIZ UDゴシック" panose="020B0400000000000000" pitchFamily="49" charset="-128"/>
              </a:rPr>
              <a:t>健康状況は </a:t>
            </a:r>
            <a:r>
              <a:rPr kumimoji="1" lang="en-US" altLang="ja-JP" sz="2000" b="1" dirty="0">
                <a:solidFill>
                  <a:schemeClr val="tx1"/>
                </a:solidFill>
                <a:latin typeface="BIZ UDゴシック" panose="020B0400000000000000" pitchFamily="49" charset="-128"/>
                <a:ea typeface="BIZ UDゴシック" panose="020B0400000000000000" pitchFamily="49" charset="-128"/>
              </a:rPr>
              <a:t>My HER-SYS </a:t>
            </a:r>
            <a:r>
              <a:rPr kumimoji="1" lang="ja-JP" altLang="en-US" sz="2000" b="1" dirty="0">
                <a:solidFill>
                  <a:schemeClr val="tx1"/>
                </a:solidFill>
                <a:latin typeface="BIZ UDゴシック" panose="020B0400000000000000" pitchFamily="49" charset="-128"/>
                <a:ea typeface="BIZ UDゴシック" panose="020B0400000000000000" pitchFamily="49" charset="-128"/>
              </a:rPr>
              <a:t>に入力を</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皆さんの体調データを管理するため、感染症法第</a:t>
            </a:r>
            <a:r>
              <a:rPr kumimoji="1" lang="en-US" altLang="ja-JP" sz="1200" dirty="0">
                <a:solidFill>
                  <a:schemeClr val="tx1"/>
                </a:solidFill>
                <a:latin typeface="BIZ UDゴシック" panose="020B0400000000000000" pitchFamily="49" charset="-128"/>
                <a:ea typeface="BIZ UDゴシック" panose="020B0400000000000000" pitchFamily="49" charset="-128"/>
              </a:rPr>
              <a:t>44</a:t>
            </a:r>
            <a:r>
              <a:rPr kumimoji="1" lang="ja-JP" altLang="en-US" sz="1200" dirty="0">
                <a:solidFill>
                  <a:schemeClr val="tx1"/>
                </a:solidFill>
                <a:latin typeface="BIZ UDゴシック" panose="020B0400000000000000" pitchFamily="49" charset="-128"/>
                <a:ea typeface="BIZ UDゴシック" panose="020B0400000000000000" pitchFamily="49" charset="-128"/>
              </a:rPr>
              <a:t>条の</a:t>
            </a:r>
            <a:r>
              <a:rPr kumimoji="1" lang="en-US" altLang="ja-JP" sz="1200" dirty="0">
                <a:solidFill>
                  <a:schemeClr val="tx1"/>
                </a:solidFill>
                <a:latin typeface="BIZ UDゴシック" panose="020B0400000000000000" pitchFamily="49" charset="-128"/>
                <a:ea typeface="BIZ UDゴシック" panose="020B0400000000000000" pitchFamily="49" charset="-128"/>
              </a:rPr>
              <a:t>3</a:t>
            </a:r>
            <a:r>
              <a:rPr kumimoji="1" lang="ja-JP" altLang="en-US" sz="1200" dirty="0">
                <a:solidFill>
                  <a:schemeClr val="tx1"/>
                </a:solidFill>
                <a:latin typeface="BIZ UDゴシック" panose="020B0400000000000000" pitchFamily="49" charset="-128"/>
                <a:ea typeface="BIZ UDゴシック" panose="020B0400000000000000" pitchFamily="49" charset="-128"/>
              </a:rPr>
              <a:t>第</a:t>
            </a:r>
            <a:r>
              <a:rPr kumimoji="1" lang="en-US" altLang="ja-JP" sz="1200" dirty="0">
                <a:solidFill>
                  <a:schemeClr val="tx1"/>
                </a:solidFill>
                <a:latin typeface="BIZ UDゴシック" panose="020B0400000000000000" pitchFamily="49" charset="-128"/>
                <a:ea typeface="BIZ UDゴシック" panose="020B0400000000000000" pitchFamily="49" charset="-128"/>
              </a:rPr>
              <a:t>2</a:t>
            </a:r>
            <a:r>
              <a:rPr kumimoji="1" lang="ja-JP" altLang="en-US" sz="1200" dirty="0">
                <a:solidFill>
                  <a:schemeClr val="tx1"/>
                </a:solidFill>
                <a:latin typeface="BIZ UDゴシック" panose="020B0400000000000000" pitchFamily="49" charset="-128"/>
                <a:ea typeface="BIZ UDゴシック" panose="020B0400000000000000" pitchFamily="49" charset="-128"/>
              </a:rPr>
              <a:t>項に基づき、感染者情報自己登録システム「</a:t>
            </a:r>
            <a:r>
              <a:rPr kumimoji="1" lang="en-US" altLang="ja-JP" sz="1200" dirty="0">
                <a:solidFill>
                  <a:schemeClr val="tx1"/>
                </a:solidFill>
                <a:latin typeface="BIZ UDゴシック" panose="020B0400000000000000" pitchFamily="49" charset="-128"/>
                <a:ea typeface="BIZ UDゴシック" panose="020B0400000000000000" pitchFamily="49" charset="-128"/>
              </a:rPr>
              <a:t>My HER-SYS</a:t>
            </a:r>
            <a:r>
              <a:rPr kumimoji="1" lang="ja-JP" altLang="en-US" sz="1200" dirty="0">
                <a:solidFill>
                  <a:schemeClr val="tx1"/>
                </a:solidFill>
                <a:latin typeface="BIZ UDゴシック" panose="020B0400000000000000" pitchFamily="49" charset="-128"/>
                <a:ea typeface="BIZ UDゴシック" panose="020B0400000000000000" pitchFamily="49" charset="-128"/>
              </a:rPr>
              <a:t>（マイハーシス）」で健康状況の報告をお願いします。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8" name="正方形/長方形 27">
            <a:extLst>
              <a:ext uri="{FF2B5EF4-FFF2-40B4-BE49-F238E27FC236}">
                <a16:creationId xmlns:a16="http://schemas.microsoft.com/office/drawing/2014/main" id="{E96A0FEF-1F10-4FD0-88AA-51BC46A4640C}"/>
              </a:ext>
            </a:extLst>
          </p:cNvPr>
          <p:cNvSpPr/>
          <p:nvPr/>
        </p:nvSpPr>
        <p:spPr>
          <a:xfrm>
            <a:off x="206999" y="6799938"/>
            <a:ext cx="6444001" cy="158400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nSpc>
                <a:spcPts val="3000"/>
              </a:lnSpc>
            </a:pPr>
            <a:r>
              <a:rPr kumimoji="1" lang="ja-JP" altLang="en-US" sz="2000" b="1" dirty="0">
                <a:solidFill>
                  <a:schemeClr val="tx1"/>
                </a:solidFill>
                <a:latin typeface="BIZ UDゴシック" panose="020B0400000000000000" pitchFamily="49" charset="-128"/>
                <a:ea typeface="BIZ UDゴシック" panose="020B0400000000000000" pitchFamily="49" charset="-128"/>
              </a:rPr>
              <a:t>体調悪化時には早めにご相談を</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pPr algn="ctr">
              <a:lnSpc>
                <a:spcPts val="30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陽性者相談窓口　</a:t>
            </a:r>
            <a:r>
              <a:rPr kumimoji="1" lang="en-US" altLang="ja-JP" sz="1400" b="1" dirty="0">
                <a:solidFill>
                  <a:schemeClr val="tx1"/>
                </a:solidFill>
                <a:latin typeface="BIZ UDゴシック" panose="020B0400000000000000" pitchFamily="49" charset="-128"/>
                <a:ea typeface="BIZ UDゴシック" panose="020B0400000000000000" pitchFamily="49" charset="-128"/>
              </a:rPr>
              <a:t>0570-089-081(24</a:t>
            </a:r>
            <a:r>
              <a:rPr kumimoji="1" lang="ja-JP" altLang="en-US" sz="1400" b="1" dirty="0">
                <a:solidFill>
                  <a:schemeClr val="tx1"/>
                </a:solidFill>
                <a:latin typeface="BIZ UDゴシック" panose="020B0400000000000000" pitchFamily="49" charset="-128"/>
                <a:ea typeface="BIZ UDゴシック" panose="020B0400000000000000" pitchFamily="49" charset="-128"/>
              </a:rPr>
              <a:t>時間</a:t>
            </a:r>
            <a:r>
              <a:rPr kumimoji="1" lang="en-US" altLang="ja-JP" sz="1400" b="1" dirty="0">
                <a:solidFill>
                  <a:schemeClr val="tx1"/>
                </a:solidFill>
                <a:latin typeface="BIZ UDゴシック" panose="020B0400000000000000" pitchFamily="49" charset="-128"/>
                <a:ea typeface="BIZ UDゴシック" panose="020B0400000000000000" pitchFamily="49" charset="-128"/>
              </a:rPr>
              <a:t>)</a:t>
            </a:r>
            <a:endParaRPr kumimoji="1" lang="en-US" altLang="ja-JP" sz="2000" b="1" dirty="0">
              <a:solidFill>
                <a:schemeClr val="tx1"/>
              </a:solidFill>
              <a:latin typeface="BIZ UDゴシック" panose="020B0400000000000000" pitchFamily="49" charset="-128"/>
              <a:ea typeface="BIZ UDゴシック" panose="020B0400000000000000" pitchFamily="49" charset="-128"/>
            </a:endParaRPr>
          </a:p>
          <a:p>
            <a:pPr lvl="0" defTabSz="914400" eaLnBrk="0" fontAlgn="base" hangingPunct="0">
              <a:spcBef>
                <a:spcPct val="0"/>
              </a:spcBef>
              <a:spcAft>
                <a:spcPct val="0"/>
              </a:spcAft>
            </a:pPr>
            <a:r>
              <a:rPr kumimoji="1" lang="ja-JP" altLang="en-US"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未登録の方が使える体調悪化時の緊急用の電話番号です。</a:t>
            </a:r>
            <a:endParaRPr kumimoji="1" lang="en-US"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endParaRPr>
          </a:p>
          <a:p>
            <a:pPr lvl="0" defTabSz="914400" eaLnBrk="0" fontAlgn="base" hangingPunct="0">
              <a:spcBef>
                <a:spcPct val="0"/>
              </a:spcBef>
              <a:spcAft>
                <a:spcPct val="0"/>
              </a:spcAft>
            </a:pPr>
            <a:r>
              <a:rPr kumimoji="1" lang="ja-JP" altLang="en-US"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なるべく事前に上記の陽性者登録を済ませ、</a:t>
            </a:r>
            <a:r>
              <a:rPr kumimoji="1" lang="ja-JP" altLang="en-US" sz="14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自宅療養者支援センターの直通連絡先（看護師が対応する登録者専用電話、</a:t>
            </a:r>
            <a:r>
              <a:rPr kumimoji="1" lang="en-US" altLang="ja-JP" sz="14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24</a:t>
            </a:r>
            <a:r>
              <a:rPr kumimoji="1" lang="ja-JP" altLang="en-US" sz="1400" b="1"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時間）</a:t>
            </a:r>
            <a:r>
              <a:rPr kumimoji="1" lang="ja-JP" altLang="en-US"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を確認してください。</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6" name="図 5">
            <a:extLst>
              <a:ext uri="{FF2B5EF4-FFF2-40B4-BE49-F238E27FC236}">
                <a16:creationId xmlns:a16="http://schemas.microsoft.com/office/drawing/2014/main" id="{FCB8F37F-746A-4241-9C29-8EE90D0D27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3741" y="2281965"/>
            <a:ext cx="540000" cy="540000"/>
          </a:xfrm>
          <a:prstGeom prst="rect">
            <a:avLst/>
          </a:prstGeom>
        </p:spPr>
      </p:pic>
    </p:spTree>
    <p:extLst>
      <p:ext uri="{BB962C8B-B14F-4D97-AF65-F5344CB8AC3E}">
        <p14:creationId xmlns:p14="http://schemas.microsoft.com/office/powerpoint/2010/main" val="4050784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線コネクタ 13">
            <a:extLst>
              <a:ext uri="{FF2B5EF4-FFF2-40B4-BE49-F238E27FC236}">
                <a16:creationId xmlns:a16="http://schemas.microsoft.com/office/drawing/2014/main" id="{23EF5246-8361-417C-81AF-79DB9CD714C7}"/>
              </a:ext>
            </a:extLst>
          </p:cNvPr>
          <p:cNvCxnSpPr/>
          <p:nvPr/>
        </p:nvCxnSpPr>
        <p:spPr>
          <a:xfrm>
            <a:off x="3492000" y="7983855"/>
            <a:ext cx="1979160" cy="0"/>
          </a:xfrm>
          <a:prstGeom prst="line">
            <a:avLst/>
          </a:prstGeom>
          <a:ln w="571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3186C15C-FC8F-4DB1-82FB-09707C535D46}"/>
              </a:ext>
            </a:extLst>
          </p:cNvPr>
          <p:cNvCxnSpPr/>
          <p:nvPr/>
        </p:nvCxnSpPr>
        <p:spPr>
          <a:xfrm>
            <a:off x="114813" y="7955280"/>
            <a:ext cx="1332000" cy="0"/>
          </a:xfrm>
          <a:prstGeom prst="line">
            <a:avLst/>
          </a:prstGeom>
          <a:ln w="57150"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4" name="正方形/長方形 33">
            <a:extLst>
              <a:ext uri="{FF2B5EF4-FFF2-40B4-BE49-F238E27FC236}">
                <a16:creationId xmlns:a16="http://schemas.microsoft.com/office/drawing/2014/main" id="{5ED1283E-E5D7-403B-A6ED-DBE8C8BE48B3}"/>
              </a:ext>
            </a:extLst>
          </p:cNvPr>
          <p:cNvSpPr/>
          <p:nvPr/>
        </p:nvSpPr>
        <p:spPr>
          <a:xfrm>
            <a:off x="38909" y="7800753"/>
            <a:ext cx="3038845" cy="84178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a:lnSpc>
                <a:spcPts val="1300"/>
              </a:lnSpc>
            </a:pPr>
            <a:r>
              <a:rPr kumimoji="1" lang="en-US" altLang="ja-JP" sz="1000" b="1" dirty="0">
                <a:solidFill>
                  <a:schemeClr val="tx1"/>
                </a:solidFill>
                <a:latin typeface="BIZ UDゴシック" panose="020B0400000000000000" pitchFamily="49" charset="-128"/>
                <a:ea typeface="BIZ UDゴシック" panose="020B0400000000000000" pitchFamily="49" charset="-128"/>
              </a:rPr>
              <a:t>My HER-SYS </a:t>
            </a:r>
            <a:r>
              <a:rPr kumimoji="1" lang="ja-JP" altLang="en-US" sz="1000" b="1" dirty="0">
                <a:solidFill>
                  <a:schemeClr val="tx1"/>
                </a:solidFill>
                <a:latin typeface="BIZ UDゴシック" panose="020B0400000000000000" pitchFamily="49" charset="-128"/>
                <a:ea typeface="BIZ UDゴシック" panose="020B0400000000000000" pitchFamily="49" charset="-128"/>
              </a:rPr>
              <a:t>のご利用を</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感染者情報自己登録システム「</a:t>
            </a:r>
            <a:r>
              <a:rPr kumimoji="1" lang="en-US" altLang="ja-JP" sz="800" dirty="0">
                <a:solidFill>
                  <a:schemeClr val="tx1"/>
                </a:solidFill>
                <a:latin typeface="BIZ UDゴシック" panose="020B0400000000000000" pitchFamily="49" charset="-128"/>
                <a:ea typeface="BIZ UDゴシック" panose="020B0400000000000000" pitchFamily="49" charset="-128"/>
              </a:rPr>
              <a:t>My HER-SYS(</a:t>
            </a:r>
            <a:r>
              <a:rPr kumimoji="1" lang="ja-JP" altLang="en-US" sz="800" dirty="0">
                <a:solidFill>
                  <a:schemeClr val="tx1"/>
                </a:solidFill>
                <a:latin typeface="BIZ UDゴシック" panose="020B0400000000000000" pitchFamily="49" charset="-128"/>
                <a:ea typeface="BIZ UDゴシック" panose="020B0400000000000000" pitchFamily="49" charset="-128"/>
              </a:rPr>
              <a:t>マイハーシス</a:t>
            </a:r>
            <a:r>
              <a:rPr kumimoji="1" lang="en-US" altLang="ja-JP" sz="800" dirty="0">
                <a:solidFill>
                  <a:schemeClr val="tx1"/>
                </a:solidFill>
                <a:latin typeface="BIZ UDゴシック" panose="020B0400000000000000" pitchFamily="49" charset="-128"/>
                <a:ea typeface="BIZ UDゴシック" panose="020B0400000000000000" pitchFamily="49" charset="-128"/>
              </a:rPr>
              <a:t>)</a:t>
            </a:r>
            <a:r>
              <a:rPr kumimoji="1" lang="ja-JP" altLang="en-US" sz="800" dirty="0">
                <a:solidFill>
                  <a:schemeClr val="tx1"/>
                </a:solidFill>
                <a:latin typeface="BIZ UDゴシック" panose="020B0400000000000000" pitchFamily="49" charset="-128"/>
                <a:ea typeface="BIZ UDゴシック" panose="020B0400000000000000" pitchFamily="49" charset="-128"/>
              </a:rPr>
              <a:t>」</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marL="180975">
              <a:lnSpc>
                <a:spcPts val="1300"/>
              </a:lnSpc>
            </a:pPr>
            <a:r>
              <a:rPr lang="en-US" altLang="ja-JP" sz="800" dirty="0">
                <a:latin typeface="BIZ UDゴシック" panose="020B0400000000000000" pitchFamily="49" charset="-128"/>
                <a:ea typeface="BIZ UDゴシック" panose="020B0400000000000000" pitchFamily="49" charset="-128"/>
                <a:hlinkClick r:id="rId2"/>
              </a:rPr>
              <a:t>https://www.cov19.mhlw.go.jp/</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pic>
        <p:nvPicPr>
          <p:cNvPr id="26" name="図 25">
            <a:extLst>
              <a:ext uri="{FF2B5EF4-FFF2-40B4-BE49-F238E27FC236}">
                <a16:creationId xmlns:a16="http://schemas.microsoft.com/office/drawing/2014/main" id="{D74182D7-C669-4D4F-B19D-63CEF3355D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957" y="9063151"/>
            <a:ext cx="468000" cy="468000"/>
          </a:xfrm>
          <a:prstGeom prst="rect">
            <a:avLst/>
          </a:prstGeom>
        </p:spPr>
      </p:pic>
      <p:sp>
        <p:nvSpPr>
          <p:cNvPr id="48" name="正方形/長方形 47">
            <a:extLst>
              <a:ext uri="{FF2B5EF4-FFF2-40B4-BE49-F238E27FC236}">
                <a16:creationId xmlns:a16="http://schemas.microsoft.com/office/drawing/2014/main" id="{C0BB46EB-F360-40C8-B9E7-631B99CE1DB8}"/>
              </a:ext>
            </a:extLst>
          </p:cNvPr>
          <p:cNvSpPr/>
          <p:nvPr/>
        </p:nvSpPr>
        <p:spPr>
          <a:xfrm>
            <a:off x="843280" y="8531619"/>
            <a:ext cx="2529114" cy="104919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marL="85725" indent="-85725">
              <a:lnSpc>
                <a:spcPts val="1300"/>
              </a:lnSpc>
            </a:pPr>
            <a:r>
              <a:rPr kumimoji="1" lang="en-US" altLang="ja-JP" sz="800" dirty="0">
                <a:solidFill>
                  <a:schemeClr val="tx1"/>
                </a:solidFill>
                <a:latin typeface="BIZ UDゴシック" panose="020B0400000000000000" pitchFamily="49" charset="-128"/>
                <a:ea typeface="BIZ UDゴシック" panose="020B0400000000000000" pitchFamily="49" charset="-128"/>
              </a:rPr>
              <a:t>My HER-SYS</a:t>
            </a:r>
            <a:r>
              <a:rPr kumimoji="1" lang="ja-JP" altLang="en-US" sz="800" dirty="0" err="1">
                <a:solidFill>
                  <a:schemeClr val="tx1"/>
                </a:solidFill>
                <a:latin typeface="BIZ UDゴシック" panose="020B0400000000000000" pitchFamily="49" charset="-128"/>
                <a:ea typeface="BIZ UDゴシック" panose="020B0400000000000000" pitchFamily="49" charset="-128"/>
              </a:rPr>
              <a:t>の利</a:t>
            </a:r>
            <a:r>
              <a:rPr kumimoji="1" lang="ja-JP" altLang="en-US" sz="800" dirty="0">
                <a:solidFill>
                  <a:schemeClr val="tx1"/>
                </a:solidFill>
                <a:latin typeface="BIZ UDゴシック" panose="020B0400000000000000" pitchFamily="49" charset="-128"/>
                <a:ea typeface="BIZ UDゴシック" panose="020B0400000000000000" pitchFamily="49" charset="-128"/>
              </a:rPr>
              <a:t>用法</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marL="180975">
              <a:lnSpc>
                <a:spcPts val="1300"/>
              </a:lnSpc>
            </a:pPr>
            <a:r>
              <a:rPr kumimoji="1" lang="en-US" altLang="ja-JP" sz="800" dirty="0">
                <a:solidFill>
                  <a:schemeClr val="tx1"/>
                </a:solidFill>
                <a:latin typeface="BIZ UDゴシック" panose="020B0400000000000000" pitchFamily="49" charset="-128"/>
                <a:ea typeface="BIZ UDゴシック" panose="020B0400000000000000" pitchFamily="49" charset="-128"/>
                <a:hlinkClick r:id="rId4"/>
              </a:rPr>
              <a:t>https://www.pref.saitama.lg.jp/a0710/covid-19/observe.html</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marL="85725" indent="-85725">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厚生労働省の専用ダイヤル</a:t>
            </a:r>
          </a:p>
          <a:p>
            <a:pPr marL="85725">
              <a:lnSpc>
                <a:spcPts val="1300"/>
              </a:lnSpc>
            </a:pPr>
            <a:r>
              <a:rPr kumimoji="1" lang="en-US" altLang="ja-JP" sz="800" dirty="0">
                <a:solidFill>
                  <a:schemeClr val="tx1"/>
                </a:solidFill>
                <a:latin typeface="BIZ UDゴシック" panose="020B0400000000000000" pitchFamily="49" charset="-128"/>
                <a:ea typeface="BIZ UDゴシック" panose="020B0400000000000000" pitchFamily="49" charset="-128"/>
              </a:rPr>
              <a:t>03-5877-4805</a:t>
            </a:r>
            <a:r>
              <a:rPr kumimoji="1" lang="ja-JP" altLang="en-US" sz="800" dirty="0" err="1">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03-6885-7284</a:t>
            </a:r>
            <a:r>
              <a:rPr kumimoji="1" lang="ja-JP" altLang="en-US" sz="800" dirty="0" err="1">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03-6812-7818 (9:30</a:t>
            </a:r>
            <a:r>
              <a:rPr kumimoji="1" lang="ja-JP" altLang="en-US" sz="800" dirty="0">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18:15</a:t>
            </a:r>
            <a:r>
              <a:rPr kumimoji="1" lang="ja-JP" altLang="en-US" sz="800" dirty="0" err="1">
                <a:solidFill>
                  <a:schemeClr val="tx1"/>
                </a:solidFill>
                <a:latin typeface="BIZ UDゴシック" panose="020B0400000000000000" pitchFamily="49" charset="-128"/>
                <a:ea typeface="BIZ UDゴシック" panose="020B0400000000000000" pitchFamily="49" charset="-128"/>
              </a:rPr>
              <a:t>、</a:t>
            </a:r>
            <a:r>
              <a:rPr kumimoji="1" lang="ja-JP" altLang="en-US" sz="800" dirty="0">
                <a:solidFill>
                  <a:schemeClr val="tx1"/>
                </a:solidFill>
                <a:latin typeface="BIZ UDゴシック" panose="020B0400000000000000" pitchFamily="49" charset="-128"/>
                <a:ea typeface="BIZ UDゴシック" panose="020B0400000000000000" pitchFamily="49" charset="-128"/>
              </a:rPr>
              <a:t>土日祝日除く）</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50" name="正方形/長方形 49">
            <a:extLst>
              <a:ext uri="{FF2B5EF4-FFF2-40B4-BE49-F238E27FC236}">
                <a16:creationId xmlns:a16="http://schemas.microsoft.com/office/drawing/2014/main" id="{FD6DBD83-C0E6-4D27-B7B5-66D7A1594F48}"/>
              </a:ext>
            </a:extLst>
          </p:cNvPr>
          <p:cNvSpPr/>
          <p:nvPr/>
        </p:nvSpPr>
        <p:spPr>
          <a:xfrm>
            <a:off x="5789607" y="865413"/>
            <a:ext cx="1008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t" anchorCtr="0"/>
          <a:lstStyle/>
          <a:p>
            <a:pPr algn="ctr">
              <a:lnSpc>
                <a:spcPts val="2000"/>
              </a:lnSpc>
            </a:pP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39" name="正方形/長方形 38">
            <a:extLst>
              <a:ext uri="{FF2B5EF4-FFF2-40B4-BE49-F238E27FC236}">
                <a16:creationId xmlns:a16="http://schemas.microsoft.com/office/drawing/2014/main" id="{D8BC344A-7AC0-4EBE-9AB0-F2E049FF1107}"/>
              </a:ext>
            </a:extLst>
          </p:cNvPr>
          <p:cNvSpPr/>
          <p:nvPr/>
        </p:nvSpPr>
        <p:spPr>
          <a:xfrm>
            <a:off x="2920134" y="865413"/>
            <a:ext cx="1008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t" anchorCtr="0"/>
          <a:lstStyle/>
          <a:p>
            <a:pPr algn="ctr">
              <a:lnSpc>
                <a:spcPts val="2000"/>
              </a:lnSpc>
            </a:pP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5" name="正方形/長方形 4">
            <a:extLst>
              <a:ext uri="{FF2B5EF4-FFF2-40B4-BE49-F238E27FC236}">
                <a16:creationId xmlns:a16="http://schemas.microsoft.com/office/drawing/2014/main" id="{2438DF88-8750-4373-909C-220B95A33548}"/>
              </a:ext>
            </a:extLst>
          </p:cNvPr>
          <p:cNvSpPr/>
          <p:nvPr/>
        </p:nvSpPr>
        <p:spPr>
          <a:xfrm>
            <a:off x="96393" y="865413"/>
            <a:ext cx="1008000" cy="25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80000" rIns="36000" bIns="36000" rtlCol="0" anchor="t" anchorCtr="0"/>
          <a:lstStyle/>
          <a:p>
            <a:pPr algn="ctr">
              <a:lnSpc>
                <a:spcPts val="2000"/>
              </a:lnSpc>
            </a:pP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17" name="正方形/長方形 16">
            <a:extLst>
              <a:ext uri="{FF2B5EF4-FFF2-40B4-BE49-F238E27FC236}">
                <a16:creationId xmlns:a16="http://schemas.microsoft.com/office/drawing/2014/main" id="{174B5B15-E498-4701-AC8D-BA27662E485A}"/>
              </a:ext>
            </a:extLst>
          </p:cNvPr>
          <p:cNvSpPr/>
          <p:nvPr/>
        </p:nvSpPr>
        <p:spPr>
          <a:xfrm>
            <a:off x="61200" y="4551007"/>
            <a:ext cx="3312000" cy="13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a:t>
            </a:r>
            <a:r>
              <a:rPr kumimoji="1" lang="en-US" altLang="ja-JP" sz="1000" b="1" dirty="0">
                <a:solidFill>
                  <a:schemeClr val="tx1"/>
                </a:solidFill>
                <a:latin typeface="BIZ UDゴシック" panose="020B0400000000000000" pitchFamily="49" charset="-128"/>
                <a:ea typeface="BIZ UDゴシック" panose="020B0400000000000000" pitchFamily="49" charset="-128"/>
              </a:rPr>
              <a:t>HER-SYS ID </a:t>
            </a:r>
            <a:r>
              <a:rPr kumimoji="1" lang="ja-JP" altLang="en-US" sz="1000" b="1" dirty="0">
                <a:solidFill>
                  <a:schemeClr val="tx1"/>
                </a:solidFill>
                <a:latin typeface="BIZ UDゴシック" panose="020B0400000000000000" pitchFamily="49" charset="-128"/>
                <a:ea typeface="BIZ UDゴシック" panose="020B0400000000000000" pitchFamily="49" charset="-128"/>
              </a:rPr>
              <a:t>など各種お知らせが届く</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皆さんのスマートフォン等にショートメッセージ（ＳＭＳ）あるいは電話でお知らせします。</a:t>
            </a: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・皆さんを担当する健康観察機関とその連絡先（</a:t>
            </a:r>
            <a:r>
              <a:rPr kumimoji="1" lang="ja-JP" altLang="en-US" sz="800" b="1" dirty="0">
                <a:solidFill>
                  <a:schemeClr val="tx1"/>
                </a:solidFill>
                <a:latin typeface="BIZ UDゴシック" panose="020B0400000000000000" pitchFamily="49" charset="-128"/>
                <a:ea typeface="BIZ UDゴシック" panose="020B0400000000000000" pitchFamily="49" charset="-128"/>
              </a:rPr>
              <a:t>電話番号）</a:t>
            </a:r>
            <a:endParaRPr kumimoji="1" lang="en-US" altLang="ja-JP" sz="800" b="1"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・自宅療養期間</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HER-SYS ID</a:t>
            </a:r>
            <a:r>
              <a:rPr kumimoji="1" lang="ja-JP" altLang="en-US" sz="800" dirty="0">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 My HER-SYS </a:t>
            </a:r>
            <a:r>
              <a:rPr kumimoji="1" lang="ja-JP" altLang="en-US" sz="800" dirty="0" err="1">
                <a:solidFill>
                  <a:schemeClr val="tx1"/>
                </a:solidFill>
                <a:latin typeface="BIZ UDゴシック" panose="020B0400000000000000" pitchFamily="49" charset="-128"/>
                <a:ea typeface="BIZ UDゴシック" panose="020B0400000000000000" pitchFamily="49" charset="-128"/>
              </a:rPr>
              <a:t>に登</a:t>
            </a:r>
            <a:r>
              <a:rPr kumimoji="1" lang="ja-JP" altLang="en-US" sz="800" dirty="0">
                <a:solidFill>
                  <a:schemeClr val="tx1"/>
                </a:solidFill>
                <a:latin typeface="BIZ UDゴシック" panose="020B0400000000000000" pitchFamily="49" charset="-128"/>
                <a:ea typeface="BIZ UDゴシック" panose="020B0400000000000000" pitchFamily="49" charset="-128"/>
              </a:rPr>
              <a:t>録するために必要な番号です）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・宿泊療養施設等の申込方法</a:t>
            </a:r>
          </a:p>
        </p:txBody>
      </p:sp>
      <p:sp>
        <p:nvSpPr>
          <p:cNvPr id="37" name="正方形/長方形 36">
            <a:extLst>
              <a:ext uri="{FF2B5EF4-FFF2-40B4-BE49-F238E27FC236}">
                <a16:creationId xmlns:a16="http://schemas.microsoft.com/office/drawing/2014/main" id="{B491DA7A-6121-4AAD-8CB4-BC39EC640E6F}"/>
              </a:ext>
            </a:extLst>
          </p:cNvPr>
          <p:cNvSpPr/>
          <p:nvPr/>
        </p:nvSpPr>
        <p:spPr>
          <a:xfrm>
            <a:off x="61200" y="3443915"/>
            <a:ext cx="3312000" cy="100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医療機関が届け出（自身での届け出不要）</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診察をした医療機関が、皆さんの新型コロナ感染を保健所に届け出ますので、</a:t>
            </a:r>
            <a:r>
              <a:rPr kumimoji="1" lang="ja-JP" altLang="en-US" sz="800" b="1" dirty="0">
                <a:solidFill>
                  <a:schemeClr val="tx1"/>
                </a:solidFill>
                <a:latin typeface="BIZ UDゴシック" panose="020B0400000000000000" pitchFamily="49" charset="-128"/>
                <a:ea typeface="BIZ UDゴシック" panose="020B0400000000000000" pitchFamily="49" charset="-128"/>
              </a:rPr>
              <a:t>皆さん自身が届け出る必要はありません</a:t>
            </a:r>
            <a:r>
              <a:rPr kumimoji="1" lang="ja-JP" altLang="en-US" sz="800" dirty="0">
                <a:solidFill>
                  <a:schemeClr val="tx1"/>
                </a:solidFill>
                <a:latin typeface="BIZ UDゴシック" panose="020B0400000000000000" pitchFamily="49" charset="-128"/>
                <a:ea typeface="BIZ UDゴシック" panose="020B0400000000000000" pitchFamily="49" charset="-128"/>
              </a:rPr>
              <a:t>。</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パルスオキシメーター（血中酸素飽和度測定器）は申し込み不要で届きます。</a:t>
            </a:r>
          </a:p>
        </p:txBody>
      </p:sp>
      <p:sp>
        <p:nvSpPr>
          <p:cNvPr id="11" name="正方形/長方形 10">
            <a:extLst>
              <a:ext uri="{FF2B5EF4-FFF2-40B4-BE49-F238E27FC236}">
                <a16:creationId xmlns:a16="http://schemas.microsoft.com/office/drawing/2014/main" id="{E097DE9A-B4FF-48D0-93C5-D8A5BC4F50CB}"/>
              </a:ext>
            </a:extLst>
          </p:cNvPr>
          <p:cNvSpPr/>
          <p:nvPr/>
        </p:nvSpPr>
        <p:spPr>
          <a:xfrm>
            <a:off x="60394" y="2588823"/>
            <a:ext cx="3312000" cy="75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lnSpc>
                <a:spcPts val="20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①～④のどれかに</a:t>
            </a:r>
            <a:r>
              <a:rPr kumimoji="1" lang="ja-JP" altLang="en-US" b="1" dirty="0">
                <a:solidFill>
                  <a:schemeClr val="tx1"/>
                </a:solidFill>
                <a:latin typeface="BIZ UDゴシック" panose="020B0400000000000000" pitchFamily="49" charset="-128"/>
                <a:ea typeface="BIZ UDゴシック" panose="020B0400000000000000" pitchFamily="49" charset="-128"/>
              </a:rPr>
              <a:t>該当する</a:t>
            </a:r>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pPr algn="ctr">
              <a:lnSpc>
                <a:spcPts val="2000"/>
              </a:lnSpc>
            </a:pPr>
            <a:r>
              <a:rPr kumimoji="1" lang="ja-JP" altLang="en-US" sz="1200" b="1" dirty="0">
                <a:solidFill>
                  <a:schemeClr val="tx1"/>
                </a:solidFill>
                <a:latin typeface="BIZ UDゴシック" panose="020B0400000000000000" pitchFamily="49" charset="-128"/>
                <a:ea typeface="BIZ UDゴシック" panose="020B0400000000000000" pitchFamily="49" charset="-128"/>
              </a:rPr>
              <a:t>（医療機関の発生届の対象）</a:t>
            </a:r>
            <a:endParaRPr kumimoji="1" lang="ja-JP" altLang="en-US" sz="800" dirty="0">
              <a:solidFill>
                <a:schemeClr val="tx1"/>
              </a:solidFill>
              <a:latin typeface="BIZ UDゴシック" panose="020B0400000000000000" pitchFamily="49" charset="-128"/>
              <a:ea typeface="BIZ UDゴシック" panose="020B0400000000000000" pitchFamily="49" charset="-128"/>
            </a:endParaRPr>
          </a:p>
        </p:txBody>
      </p:sp>
      <p:sp>
        <p:nvSpPr>
          <p:cNvPr id="19" name="正方形/長方形 18">
            <a:extLst>
              <a:ext uri="{FF2B5EF4-FFF2-40B4-BE49-F238E27FC236}">
                <a16:creationId xmlns:a16="http://schemas.microsoft.com/office/drawing/2014/main" id="{F7D98062-AAEE-4533-BAB3-410C592F1B01}"/>
              </a:ext>
            </a:extLst>
          </p:cNvPr>
          <p:cNvSpPr/>
          <p:nvPr/>
        </p:nvSpPr>
        <p:spPr>
          <a:xfrm>
            <a:off x="61200" y="5982099"/>
            <a:ext cx="3312000" cy="82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登録後は保健所等が健康観察</a:t>
            </a:r>
            <a:endParaRPr kumimoji="1" lang="en-US" altLang="ja-JP" sz="8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a:t>
            </a:r>
            <a:r>
              <a:rPr kumimoji="1" lang="en-US" altLang="ja-JP" sz="800" dirty="0">
                <a:solidFill>
                  <a:schemeClr val="tx1"/>
                </a:solidFill>
                <a:latin typeface="BIZ UDゴシック" panose="020B0400000000000000" pitchFamily="49" charset="-128"/>
                <a:ea typeface="BIZ UDゴシック" panose="020B0400000000000000" pitchFamily="49" charset="-128"/>
              </a:rPr>
              <a:t>My HER-SYS </a:t>
            </a:r>
            <a:r>
              <a:rPr kumimoji="1" lang="ja-JP" altLang="en-US" sz="800" dirty="0">
                <a:solidFill>
                  <a:schemeClr val="tx1"/>
                </a:solidFill>
                <a:latin typeface="BIZ UDゴシック" panose="020B0400000000000000" pitchFamily="49" charset="-128"/>
                <a:ea typeface="BIZ UDゴシック" panose="020B0400000000000000" pitchFamily="49" charset="-128"/>
              </a:rPr>
              <a:t>の初回登録をし、体温等を記録してください。保健所等が皆さんの様子を確認しながら、電話などで健康観察します。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42" name="正方形/長方形 41">
            <a:extLst>
              <a:ext uri="{FF2B5EF4-FFF2-40B4-BE49-F238E27FC236}">
                <a16:creationId xmlns:a16="http://schemas.microsoft.com/office/drawing/2014/main" id="{EB9C38E9-C983-4D36-BB39-7B715ED50C15}"/>
              </a:ext>
            </a:extLst>
          </p:cNvPr>
          <p:cNvSpPr/>
          <p:nvPr/>
        </p:nvSpPr>
        <p:spPr>
          <a:xfrm>
            <a:off x="61200" y="6909190"/>
            <a:ext cx="3312000" cy="82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保健所等が案内する療養終了日まで自宅療養を</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療養開始時にお知らせした療養期間の終了が近づいても、発熱や激しい咳などがあると保健所等の健康観察機関の判断により療養終了日を延期する場合があります。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2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38" name="正方形/長方形 37">
            <a:extLst>
              <a:ext uri="{FF2B5EF4-FFF2-40B4-BE49-F238E27FC236}">
                <a16:creationId xmlns:a16="http://schemas.microsoft.com/office/drawing/2014/main" id="{647371E7-FB22-4188-9428-1ADB675ADE8C}"/>
              </a:ext>
            </a:extLst>
          </p:cNvPr>
          <p:cNvSpPr/>
          <p:nvPr/>
        </p:nvSpPr>
        <p:spPr>
          <a:xfrm>
            <a:off x="3492000" y="4551004"/>
            <a:ext cx="3312000" cy="133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支援センターの直通番号などが届く</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登録が済むと、皆さんのスマートフォン等にメールやショートメッセージ（ＳＭＳ）でお知らせします。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180975">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・皆さんを担当する自宅療養者支援センターの</a:t>
            </a:r>
            <a:r>
              <a:rPr kumimoji="1" lang="ja-JP" altLang="en-US" sz="800" b="1" dirty="0">
                <a:solidFill>
                  <a:schemeClr val="tx1"/>
                </a:solidFill>
                <a:latin typeface="BIZ UDゴシック" panose="020B0400000000000000" pitchFamily="49" charset="-128"/>
                <a:ea typeface="BIZ UDゴシック" panose="020B0400000000000000" pitchFamily="49" charset="-128"/>
              </a:rPr>
              <a:t>直通電話番号</a:t>
            </a:r>
            <a:endParaRPr kumimoji="1" lang="en-US" altLang="ja-JP" sz="800" b="1" dirty="0">
              <a:solidFill>
                <a:schemeClr val="tx1"/>
              </a:solidFill>
              <a:latin typeface="BIZ UDゴシック" panose="020B0400000000000000" pitchFamily="49" charset="-128"/>
              <a:ea typeface="BIZ UDゴシック" panose="020B0400000000000000" pitchFamily="49" charset="-128"/>
            </a:endParaRPr>
          </a:p>
          <a:p>
            <a:pPr indent="180975">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a:t>
            </a:r>
            <a:r>
              <a:rPr kumimoji="1" lang="en-US" altLang="ja-JP" sz="800" b="1" dirty="0">
                <a:solidFill>
                  <a:schemeClr val="tx1"/>
                </a:solidFill>
                <a:latin typeface="BIZ UDゴシック" panose="020B0400000000000000" pitchFamily="49" charset="-128"/>
                <a:ea typeface="BIZ UDゴシック" panose="020B0400000000000000" pitchFamily="49" charset="-128"/>
              </a:rPr>
              <a:t>HER-SYS ID</a:t>
            </a:r>
            <a:r>
              <a:rPr kumimoji="1" lang="ja-JP" altLang="en-US" sz="800" dirty="0">
                <a:solidFill>
                  <a:schemeClr val="tx1"/>
                </a:solidFill>
                <a:latin typeface="BIZ UDゴシック" panose="020B0400000000000000" pitchFamily="49" charset="-128"/>
                <a:ea typeface="BIZ UDゴシック" panose="020B0400000000000000" pitchFamily="49" charset="-128"/>
              </a:rPr>
              <a:t>（</a:t>
            </a:r>
            <a:r>
              <a:rPr kumimoji="1" lang="en-US" altLang="ja-JP" sz="800" dirty="0">
                <a:solidFill>
                  <a:schemeClr val="tx1"/>
                </a:solidFill>
                <a:latin typeface="BIZ UDゴシック" panose="020B0400000000000000" pitchFamily="49" charset="-128"/>
                <a:ea typeface="BIZ UDゴシック" panose="020B0400000000000000" pitchFamily="49" charset="-128"/>
              </a:rPr>
              <a:t>My HER-SYS </a:t>
            </a:r>
            <a:r>
              <a:rPr kumimoji="1" lang="ja-JP" altLang="en-US" sz="800" dirty="0" err="1">
                <a:solidFill>
                  <a:schemeClr val="tx1"/>
                </a:solidFill>
                <a:latin typeface="BIZ UDゴシック" panose="020B0400000000000000" pitchFamily="49" charset="-128"/>
                <a:ea typeface="BIZ UDゴシック" panose="020B0400000000000000" pitchFamily="49" charset="-128"/>
              </a:rPr>
              <a:t>に登</a:t>
            </a:r>
            <a:r>
              <a:rPr kumimoji="1" lang="ja-JP" altLang="en-US" sz="800" dirty="0">
                <a:solidFill>
                  <a:schemeClr val="tx1"/>
                </a:solidFill>
                <a:latin typeface="BIZ UDゴシック" panose="020B0400000000000000" pitchFamily="49" charset="-128"/>
                <a:ea typeface="BIZ UDゴシック" panose="020B0400000000000000" pitchFamily="49" charset="-128"/>
              </a:rPr>
              <a:t>録するために必要な番号です）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12" name="正方形/長方形 11">
            <a:extLst>
              <a:ext uri="{FF2B5EF4-FFF2-40B4-BE49-F238E27FC236}">
                <a16:creationId xmlns:a16="http://schemas.microsoft.com/office/drawing/2014/main" id="{17C0CD7F-F4F0-4A80-8845-B23749504B7C}"/>
              </a:ext>
            </a:extLst>
          </p:cNvPr>
          <p:cNvSpPr/>
          <p:nvPr/>
        </p:nvSpPr>
        <p:spPr>
          <a:xfrm>
            <a:off x="3492000" y="2588820"/>
            <a:ext cx="3312000" cy="756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lnSpc>
                <a:spcPts val="20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①～④のどれにも</a:t>
            </a:r>
            <a:r>
              <a:rPr kumimoji="1" lang="ja-JP" altLang="en-US" b="1" dirty="0">
                <a:solidFill>
                  <a:schemeClr val="tx1"/>
                </a:solidFill>
                <a:latin typeface="BIZ UDゴシック" panose="020B0400000000000000" pitchFamily="49" charset="-128"/>
                <a:ea typeface="BIZ UDゴシック" panose="020B0400000000000000" pitchFamily="49" charset="-128"/>
              </a:rPr>
              <a:t>該当しない</a:t>
            </a:r>
            <a:endParaRPr kumimoji="1" lang="en-US" altLang="ja-JP" b="1" dirty="0">
              <a:solidFill>
                <a:schemeClr val="tx1"/>
              </a:solidFill>
              <a:latin typeface="BIZ UDゴシック" panose="020B0400000000000000" pitchFamily="49" charset="-128"/>
              <a:ea typeface="BIZ UDゴシック" panose="020B0400000000000000" pitchFamily="49" charset="-128"/>
            </a:endParaRPr>
          </a:p>
          <a:p>
            <a:pPr algn="ctr">
              <a:lnSpc>
                <a:spcPts val="2000"/>
              </a:lnSpc>
            </a:pPr>
            <a:r>
              <a:rPr kumimoji="1" lang="ja-JP" altLang="en-US" sz="1200" b="1" dirty="0">
                <a:solidFill>
                  <a:schemeClr val="tx1"/>
                </a:solidFill>
                <a:latin typeface="BIZ UDゴシック" panose="020B0400000000000000" pitchFamily="49" charset="-128"/>
                <a:ea typeface="BIZ UDゴシック" panose="020B0400000000000000" pitchFamily="49" charset="-128"/>
              </a:rPr>
              <a:t>（医療機関の発生届の対象外）</a:t>
            </a:r>
          </a:p>
        </p:txBody>
      </p:sp>
      <p:sp>
        <p:nvSpPr>
          <p:cNvPr id="18" name="正方形/長方形 17">
            <a:extLst>
              <a:ext uri="{FF2B5EF4-FFF2-40B4-BE49-F238E27FC236}">
                <a16:creationId xmlns:a16="http://schemas.microsoft.com/office/drawing/2014/main" id="{B01DB128-D919-4CD0-B812-8734802CA9A4}"/>
              </a:ext>
            </a:extLst>
          </p:cNvPr>
          <p:cNvSpPr/>
          <p:nvPr/>
        </p:nvSpPr>
        <p:spPr>
          <a:xfrm>
            <a:off x="3492000" y="3443912"/>
            <a:ext cx="3312000" cy="100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自身で陽性者登録を</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埼玉県新型コロナ陽性者登録窓口に、</a:t>
            </a:r>
            <a:r>
              <a:rPr kumimoji="1" lang="ja-JP" altLang="en-US" sz="800" b="1" dirty="0">
                <a:solidFill>
                  <a:schemeClr val="tx1"/>
                </a:solidFill>
                <a:latin typeface="BIZ UDゴシック" panose="020B0400000000000000" pitchFamily="49" charset="-128"/>
                <a:ea typeface="BIZ UDゴシック" panose="020B0400000000000000" pitchFamily="49" charset="-128"/>
              </a:rPr>
              <a:t>皆さん自身が登録してください</a:t>
            </a:r>
            <a:r>
              <a:rPr kumimoji="1" lang="ja-JP" altLang="en-US" sz="800" dirty="0">
                <a:solidFill>
                  <a:schemeClr val="tx1"/>
                </a:solidFill>
                <a:latin typeface="BIZ UDゴシック" panose="020B0400000000000000" pitchFamily="49" charset="-128"/>
                <a:ea typeface="BIZ UDゴシック" panose="020B0400000000000000" pitchFamily="49" charset="-128"/>
              </a:rPr>
              <a:t>（表面参照）。登録時には以下の申し込みができます。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180975">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・パルスオキシメーター（血中酸素飽和度測定器）</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180975">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・宿泊療養施設の利用</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21" name="正方形/長方形 20">
            <a:extLst>
              <a:ext uri="{FF2B5EF4-FFF2-40B4-BE49-F238E27FC236}">
                <a16:creationId xmlns:a16="http://schemas.microsoft.com/office/drawing/2014/main" id="{0A8058FF-0DC1-45D8-8B7B-5A4AB97A8624}"/>
              </a:ext>
            </a:extLst>
          </p:cNvPr>
          <p:cNvSpPr/>
          <p:nvPr/>
        </p:nvSpPr>
        <p:spPr>
          <a:xfrm>
            <a:off x="3492000" y="6909190"/>
            <a:ext cx="3312000" cy="82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定められた期間を自宅療養してください</a:t>
            </a:r>
            <a:endParaRPr kumimoji="1" lang="en-US" altLang="ja-JP" sz="10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自宅療養期間は下の「自宅療養期間」を参照してください。療養終了の連絡はしません。なお、発生届の対象外の方は、療養証明書は発行されません。</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2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23" name="正方形/長方形 22">
            <a:extLst>
              <a:ext uri="{FF2B5EF4-FFF2-40B4-BE49-F238E27FC236}">
                <a16:creationId xmlns:a16="http://schemas.microsoft.com/office/drawing/2014/main" id="{17F0795D-EF62-42D9-9E8C-36D686024E31}"/>
              </a:ext>
            </a:extLst>
          </p:cNvPr>
          <p:cNvSpPr/>
          <p:nvPr/>
        </p:nvSpPr>
        <p:spPr>
          <a:xfrm>
            <a:off x="3492000" y="5982096"/>
            <a:ext cx="3312000" cy="82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 登録後は自身で健康観察を</a:t>
            </a:r>
            <a:endParaRPr kumimoji="1" lang="en-US" altLang="ja-JP" sz="8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a:t>
            </a:r>
            <a:r>
              <a:rPr kumimoji="1" lang="en-US" altLang="ja-JP" sz="800" dirty="0">
                <a:solidFill>
                  <a:schemeClr val="tx1"/>
                </a:solidFill>
                <a:latin typeface="BIZ UDゴシック" panose="020B0400000000000000" pitchFamily="49" charset="-128"/>
                <a:ea typeface="BIZ UDゴシック" panose="020B0400000000000000" pitchFamily="49" charset="-128"/>
              </a:rPr>
              <a:t>My HER-SYS </a:t>
            </a:r>
            <a:r>
              <a:rPr kumimoji="1" lang="ja-JP" altLang="en-US" sz="800" dirty="0">
                <a:solidFill>
                  <a:schemeClr val="tx1"/>
                </a:solidFill>
                <a:latin typeface="BIZ UDゴシック" panose="020B0400000000000000" pitchFamily="49" charset="-128"/>
                <a:ea typeface="BIZ UDゴシック" panose="020B0400000000000000" pitchFamily="49" charset="-128"/>
              </a:rPr>
              <a:t>の初回登録をしてください。以降は体温等を記録して、自身で健康観察。体調が悪化したら、自宅療養者支援センターに電話連絡を。</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3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sp>
        <p:nvSpPr>
          <p:cNvPr id="4" name="正方形/長方形 3">
            <a:extLst>
              <a:ext uri="{FF2B5EF4-FFF2-40B4-BE49-F238E27FC236}">
                <a16:creationId xmlns:a16="http://schemas.microsoft.com/office/drawing/2014/main" id="{2DC5E28B-4E9F-4124-B1D1-8513DC754D95}"/>
              </a:ext>
            </a:extLst>
          </p:cNvPr>
          <p:cNvSpPr/>
          <p:nvPr/>
        </p:nvSpPr>
        <p:spPr>
          <a:xfrm>
            <a:off x="0" y="124501"/>
            <a:ext cx="6848269" cy="5464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BIZ UDゴシック" panose="020B0400000000000000" pitchFamily="49" charset="-128"/>
                <a:ea typeface="BIZ UDゴシック" panose="020B0400000000000000" pitchFamily="49" charset="-128"/>
              </a:rPr>
              <a:t>新型コロナウイルス感染症 検査後の流れ</a:t>
            </a:r>
          </a:p>
        </p:txBody>
      </p:sp>
      <p:sp>
        <p:nvSpPr>
          <p:cNvPr id="7" name="正方形/長方形 6">
            <a:extLst>
              <a:ext uri="{FF2B5EF4-FFF2-40B4-BE49-F238E27FC236}">
                <a16:creationId xmlns:a16="http://schemas.microsoft.com/office/drawing/2014/main" id="{2986606C-E0AA-427D-ABCC-9A0A8D93387C}"/>
              </a:ext>
            </a:extLst>
          </p:cNvPr>
          <p:cNvSpPr/>
          <p:nvPr/>
        </p:nvSpPr>
        <p:spPr>
          <a:xfrm>
            <a:off x="60393" y="865413"/>
            <a:ext cx="1080000" cy="1596155"/>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gn="ctr">
              <a:lnSpc>
                <a:spcPts val="13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陰性の場合</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indent="85725">
              <a:lnSpc>
                <a:spcPts val="13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今後も基本的な感染対策を取りながら</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b="1" dirty="0">
                <a:solidFill>
                  <a:schemeClr val="tx1"/>
                </a:solidFill>
                <a:latin typeface="BIZ UDゴシック" panose="020B0400000000000000" pitchFamily="49" charset="-128"/>
                <a:ea typeface="BIZ UDゴシック" panose="020B0400000000000000" pitchFamily="49" charset="-128"/>
              </a:rPr>
              <a:t>日常生活を送ってください</a:t>
            </a:r>
            <a:r>
              <a:rPr kumimoji="1" lang="ja-JP" altLang="en-US" sz="800" dirty="0">
                <a:solidFill>
                  <a:schemeClr val="tx1"/>
                </a:solidFill>
                <a:latin typeface="BIZ UDゴシック" panose="020B0400000000000000" pitchFamily="49" charset="-128"/>
                <a:ea typeface="BIZ UDゴシック" panose="020B0400000000000000" pitchFamily="49" charset="-128"/>
              </a:rPr>
              <a:t>。このチラシは不要ですので破棄していただいて結構です。</a:t>
            </a:r>
          </a:p>
        </p:txBody>
      </p:sp>
      <p:sp>
        <p:nvSpPr>
          <p:cNvPr id="6" name="正方形/長方形 5">
            <a:extLst>
              <a:ext uri="{FF2B5EF4-FFF2-40B4-BE49-F238E27FC236}">
                <a16:creationId xmlns:a16="http://schemas.microsoft.com/office/drawing/2014/main" id="{009FBECF-4A00-40BA-A363-90702DA1EFC3}"/>
              </a:ext>
            </a:extLst>
          </p:cNvPr>
          <p:cNvSpPr/>
          <p:nvPr/>
        </p:nvSpPr>
        <p:spPr>
          <a:xfrm>
            <a:off x="1237441" y="865413"/>
            <a:ext cx="4378387" cy="15395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t" anchorCtr="0"/>
          <a:lstStyle/>
          <a:p>
            <a:pPr algn="ctr">
              <a:lnSpc>
                <a:spcPts val="1300"/>
              </a:lnSpc>
            </a:pPr>
            <a:r>
              <a:rPr kumimoji="1" lang="ja-JP" altLang="en-US" sz="1400" b="1" dirty="0">
                <a:solidFill>
                  <a:schemeClr val="tx1"/>
                </a:solidFill>
                <a:latin typeface="BIZ UDゴシック" panose="020B0400000000000000" pitchFamily="49" charset="-128"/>
                <a:ea typeface="BIZ UDゴシック" panose="020B0400000000000000" pitchFamily="49" charset="-128"/>
              </a:rPr>
              <a:t>陽性の場合</a:t>
            </a:r>
            <a:endParaRPr kumimoji="1" lang="en-US" altLang="ja-JP" sz="14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gn="ctr">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皆さんが下の４つの条件にひとつでも該当するかどうかで変わります</a:t>
            </a:r>
          </a:p>
        </p:txBody>
      </p:sp>
      <p:sp>
        <p:nvSpPr>
          <p:cNvPr id="9" name="四角形: 角を丸くする 8">
            <a:extLst>
              <a:ext uri="{FF2B5EF4-FFF2-40B4-BE49-F238E27FC236}">
                <a16:creationId xmlns:a16="http://schemas.microsoft.com/office/drawing/2014/main" id="{320CB2E5-4980-4EE9-8AB0-7874B3FC74DE}"/>
              </a:ext>
            </a:extLst>
          </p:cNvPr>
          <p:cNvSpPr/>
          <p:nvPr/>
        </p:nvSpPr>
        <p:spPr>
          <a:xfrm>
            <a:off x="1423988" y="1489568"/>
            <a:ext cx="4010025" cy="972000"/>
          </a:xfrm>
          <a:prstGeom prst="roundRect">
            <a:avLst>
              <a:gd name="adj" fmla="val 9804"/>
            </a:avLst>
          </a:prstGeom>
          <a:solidFill>
            <a:schemeClr val="bg1">
              <a:lumMod val="8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lstStyle/>
          <a:p>
            <a:pPr marL="87313" lvl="0" indent="-87313" defTabSz="914400" eaLnBrk="0" fontAlgn="base" hangingPunct="0">
              <a:lnSpc>
                <a:spcPts val="1300"/>
              </a:lnSpc>
              <a:spcBef>
                <a:spcPct val="0"/>
              </a:spcBef>
              <a:spcAft>
                <a:spcPct val="0"/>
              </a:spcAft>
            </a:pPr>
            <a:r>
              <a:rPr lang="ja-JP"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①</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65</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歳以上</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（受診日現在）</a:t>
            </a:r>
            <a:endParaRPr lang="en-US" altLang="ja-JP" sz="800" dirty="0">
              <a:solidFill>
                <a:schemeClr val="tx1"/>
              </a:solidFill>
              <a:latin typeface="BIZ UDゴシック" panose="020B0400000000000000" pitchFamily="49" charset="-128"/>
              <a:ea typeface="BIZ UDゴシック" panose="020B0400000000000000" pitchFamily="49" charset="-128"/>
            </a:endParaRPr>
          </a:p>
          <a:p>
            <a:pPr marL="87313" lvl="0" indent="-87313" defTabSz="914400" eaLnBrk="0" fontAlgn="base" hangingPunct="0">
              <a:lnSpc>
                <a:spcPts val="1300"/>
              </a:lnSpc>
              <a:spcBef>
                <a:spcPct val="0"/>
              </a:spcBef>
              <a:spcAft>
                <a:spcPct val="0"/>
              </a:spcAft>
            </a:pPr>
            <a:r>
              <a:rPr lang="ja-JP"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②</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入院を要する</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と医師が判断した</a:t>
            </a:r>
            <a:endParaRPr lang="ja-JP" altLang="ja-JP" sz="800" dirty="0">
              <a:solidFill>
                <a:schemeClr val="tx1"/>
              </a:solidFill>
              <a:latin typeface="BIZ UDゴシック" panose="020B0400000000000000" pitchFamily="49" charset="-128"/>
              <a:ea typeface="BIZ UDゴシック" panose="020B0400000000000000" pitchFamily="49" charset="-128"/>
            </a:endParaRPr>
          </a:p>
          <a:p>
            <a:pPr marL="180975" lvl="0" indent="-180975" defTabSz="914400" eaLnBrk="0" fontAlgn="base" hangingPunct="0">
              <a:lnSpc>
                <a:spcPts val="1300"/>
              </a:lnSpc>
              <a:spcBef>
                <a:spcPct val="0"/>
              </a:spcBef>
              <a:spcAft>
                <a:spcPct val="0"/>
              </a:spcAft>
            </a:pPr>
            <a:r>
              <a:rPr lang="ja-JP"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③</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重症化リスクがあり</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かつ、新型コロナ治療薬</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の服用が必要あるいは感染により新たに</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酸素投与が必要</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a:t>
            </a:r>
            <a:r>
              <a:rPr lang="ja-JP"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と医師が判断</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した</a:t>
            </a:r>
            <a:endParaRPr lang="ja-JP" altLang="ja-JP" sz="800" dirty="0">
              <a:solidFill>
                <a:schemeClr val="tx1"/>
              </a:solidFill>
              <a:latin typeface="BIZ UDゴシック" panose="020B0400000000000000" pitchFamily="49" charset="-128"/>
              <a:ea typeface="BIZ UDゴシック" panose="020B0400000000000000" pitchFamily="49" charset="-128"/>
            </a:endParaRPr>
          </a:p>
          <a:p>
            <a:pPr marL="87313" lvl="0" indent="-87313" defTabSz="914400" eaLnBrk="0" fontAlgn="base" hangingPunct="0">
              <a:lnSpc>
                <a:spcPts val="1300"/>
              </a:lnSpc>
              <a:spcBef>
                <a:spcPct val="0"/>
              </a:spcBef>
              <a:spcAft>
                <a:spcPct val="0"/>
              </a:spcAft>
            </a:pPr>
            <a:r>
              <a:rPr lang="ja-JP" altLang="ja-JP" sz="12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④</a:t>
            </a:r>
            <a:r>
              <a:rPr lang="en-US" altLang="ja-JP"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 </a:t>
            </a:r>
            <a:r>
              <a:rPr lang="ja-JP" altLang="en-US" sz="800" dirty="0">
                <a:solidFill>
                  <a:srgbClr val="000000"/>
                </a:solidFill>
                <a:latin typeface="BIZ UDゴシック" panose="020B0400000000000000" pitchFamily="49" charset="-128"/>
                <a:ea typeface="BIZ UDゴシック" panose="020B0400000000000000" pitchFamily="49" charset="-128"/>
                <a:cs typeface="Times New Roman" panose="02020603050405020304" pitchFamily="18" charset="0"/>
              </a:rPr>
              <a:t>妊娠している</a:t>
            </a:r>
            <a:endParaRPr kumimoji="1" lang="ja-JP" altLang="en-US" sz="800" dirty="0"/>
          </a:p>
        </p:txBody>
      </p:sp>
      <p:sp>
        <p:nvSpPr>
          <p:cNvPr id="10" name="正方形/長方形 9">
            <a:extLst>
              <a:ext uri="{FF2B5EF4-FFF2-40B4-BE49-F238E27FC236}">
                <a16:creationId xmlns:a16="http://schemas.microsoft.com/office/drawing/2014/main" id="{2EB15706-0CFB-4E63-A8CF-2181889EC6EB}"/>
              </a:ext>
            </a:extLst>
          </p:cNvPr>
          <p:cNvSpPr/>
          <p:nvPr/>
        </p:nvSpPr>
        <p:spPr>
          <a:xfrm>
            <a:off x="5741213" y="845093"/>
            <a:ext cx="1080000" cy="158653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gn="ctr">
              <a:lnSpc>
                <a:spcPts val="1300"/>
              </a:lnSpc>
            </a:pPr>
            <a:r>
              <a:rPr kumimoji="1" lang="ja-JP" altLang="en-US" sz="1200" b="1" dirty="0">
                <a:solidFill>
                  <a:schemeClr val="tx1"/>
                </a:solidFill>
                <a:latin typeface="BIZ UDゴシック" panose="020B0400000000000000" pitchFamily="49" charset="-128"/>
                <a:ea typeface="BIZ UDゴシック" panose="020B0400000000000000" pitchFamily="49" charset="-128"/>
              </a:rPr>
              <a:t>県外から受診</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pPr>
              <a:lnSpc>
                <a:spcPts val="13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ja-JP" altLang="en-US" sz="800" b="1" dirty="0">
                <a:solidFill>
                  <a:schemeClr val="tx1"/>
                </a:solidFill>
                <a:latin typeface="BIZ UDゴシック" panose="020B0400000000000000" pitchFamily="49" charset="-128"/>
                <a:ea typeface="BIZ UDゴシック" panose="020B0400000000000000" pitchFamily="49" charset="-128"/>
              </a:rPr>
              <a:t>お住まいの自治体あるいは保健所にお問い合わせください</a:t>
            </a:r>
            <a:r>
              <a:rPr kumimoji="1" lang="ja-JP" altLang="en-US" sz="800" dirty="0">
                <a:solidFill>
                  <a:schemeClr val="tx1"/>
                </a:solidFill>
                <a:latin typeface="BIZ UDゴシック" panose="020B0400000000000000" pitchFamily="49" charset="-128"/>
                <a:ea typeface="BIZ UDゴシック" panose="020B0400000000000000" pitchFamily="49" charset="-128"/>
              </a:rPr>
              <a:t>。このチラシは不要ですので破棄していただいて結構です。</a:t>
            </a:r>
          </a:p>
        </p:txBody>
      </p:sp>
      <p:sp>
        <p:nvSpPr>
          <p:cNvPr id="31" name="正方形/長方形 30">
            <a:extLst>
              <a:ext uri="{FF2B5EF4-FFF2-40B4-BE49-F238E27FC236}">
                <a16:creationId xmlns:a16="http://schemas.microsoft.com/office/drawing/2014/main" id="{9D1719A0-3FDB-4890-A90D-5370D1759265}"/>
              </a:ext>
            </a:extLst>
          </p:cNvPr>
          <p:cNvSpPr/>
          <p:nvPr/>
        </p:nvSpPr>
        <p:spPr>
          <a:xfrm>
            <a:off x="-1" y="9649607"/>
            <a:ext cx="6858000" cy="25639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t" anchorCtr="0"/>
          <a:lstStyle/>
          <a:p>
            <a:pPr algn="ctr"/>
            <a:r>
              <a:rPr kumimoji="1" lang="ja-JP" altLang="en-US" sz="1000" dirty="0">
                <a:solidFill>
                  <a:schemeClr val="bg1"/>
                </a:solidFill>
                <a:latin typeface="BIZ UDゴシック" panose="020B0400000000000000" pitchFamily="49" charset="-128"/>
                <a:ea typeface="BIZ UDゴシック" panose="020B0400000000000000" pitchFamily="49" charset="-128"/>
              </a:rPr>
              <a:t>埼玉県 保健医療部 感染症対策課　</a:t>
            </a:r>
          </a:p>
        </p:txBody>
      </p:sp>
      <p:sp>
        <p:nvSpPr>
          <p:cNvPr id="3" name="矢印: 下 2">
            <a:extLst>
              <a:ext uri="{FF2B5EF4-FFF2-40B4-BE49-F238E27FC236}">
                <a16:creationId xmlns:a16="http://schemas.microsoft.com/office/drawing/2014/main" id="{4A11F659-6722-48B3-96BA-78A8D1AAA69B}"/>
              </a:ext>
            </a:extLst>
          </p:cNvPr>
          <p:cNvSpPr>
            <a:spLocks noChangeAspect="1"/>
          </p:cNvSpPr>
          <p:nvPr/>
        </p:nvSpPr>
        <p:spPr>
          <a:xfrm>
            <a:off x="1942944" y="2409404"/>
            <a:ext cx="252000" cy="252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矢印: 下 32">
            <a:extLst>
              <a:ext uri="{FF2B5EF4-FFF2-40B4-BE49-F238E27FC236}">
                <a16:creationId xmlns:a16="http://schemas.microsoft.com/office/drawing/2014/main" id="{5B38B582-6370-4BBA-9E55-5AF44113FC99}"/>
              </a:ext>
            </a:extLst>
          </p:cNvPr>
          <p:cNvSpPr>
            <a:spLocks noChangeAspect="1"/>
          </p:cNvSpPr>
          <p:nvPr/>
        </p:nvSpPr>
        <p:spPr>
          <a:xfrm>
            <a:off x="4663056" y="2409404"/>
            <a:ext cx="252000" cy="252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矢印: 下 29">
            <a:extLst>
              <a:ext uri="{FF2B5EF4-FFF2-40B4-BE49-F238E27FC236}">
                <a16:creationId xmlns:a16="http://schemas.microsoft.com/office/drawing/2014/main" id="{E854224D-689E-4587-8547-EBE08954DDB1}"/>
              </a:ext>
            </a:extLst>
          </p:cNvPr>
          <p:cNvSpPr>
            <a:spLocks noChangeAspect="1"/>
          </p:cNvSpPr>
          <p:nvPr/>
        </p:nvSpPr>
        <p:spPr>
          <a:xfrm>
            <a:off x="1620000" y="3304369"/>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下 34">
            <a:extLst>
              <a:ext uri="{FF2B5EF4-FFF2-40B4-BE49-F238E27FC236}">
                <a16:creationId xmlns:a16="http://schemas.microsoft.com/office/drawing/2014/main" id="{F302DCC7-64FA-4F08-9620-6B006B1B8BD5}"/>
              </a:ext>
            </a:extLst>
          </p:cNvPr>
          <p:cNvSpPr>
            <a:spLocks noChangeAspect="1"/>
          </p:cNvSpPr>
          <p:nvPr/>
        </p:nvSpPr>
        <p:spPr>
          <a:xfrm>
            <a:off x="5058000" y="3304366"/>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矢印: 下 39">
            <a:extLst>
              <a:ext uri="{FF2B5EF4-FFF2-40B4-BE49-F238E27FC236}">
                <a16:creationId xmlns:a16="http://schemas.microsoft.com/office/drawing/2014/main" id="{2A6E5533-3244-4881-ADA3-6B2531BC0377}"/>
              </a:ext>
            </a:extLst>
          </p:cNvPr>
          <p:cNvSpPr>
            <a:spLocks/>
          </p:cNvSpPr>
          <p:nvPr/>
        </p:nvSpPr>
        <p:spPr>
          <a:xfrm>
            <a:off x="5058000" y="5842550"/>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矢印: 下 40">
            <a:extLst>
              <a:ext uri="{FF2B5EF4-FFF2-40B4-BE49-F238E27FC236}">
                <a16:creationId xmlns:a16="http://schemas.microsoft.com/office/drawing/2014/main" id="{35F6CD0E-A3B9-4CCF-B115-124502442F9A}"/>
              </a:ext>
            </a:extLst>
          </p:cNvPr>
          <p:cNvSpPr>
            <a:spLocks/>
          </p:cNvSpPr>
          <p:nvPr/>
        </p:nvSpPr>
        <p:spPr>
          <a:xfrm>
            <a:off x="1620000" y="4411461"/>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矢印: 下 42">
            <a:extLst>
              <a:ext uri="{FF2B5EF4-FFF2-40B4-BE49-F238E27FC236}">
                <a16:creationId xmlns:a16="http://schemas.microsoft.com/office/drawing/2014/main" id="{EDBB3597-9688-4634-895B-D9367ECE7CBC}"/>
              </a:ext>
            </a:extLst>
          </p:cNvPr>
          <p:cNvSpPr>
            <a:spLocks/>
          </p:cNvSpPr>
          <p:nvPr/>
        </p:nvSpPr>
        <p:spPr>
          <a:xfrm>
            <a:off x="1620000" y="6769645"/>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矢印: 下 43">
            <a:extLst>
              <a:ext uri="{FF2B5EF4-FFF2-40B4-BE49-F238E27FC236}">
                <a16:creationId xmlns:a16="http://schemas.microsoft.com/office/drawing/2014/main" id="{7214FAC6-8CFA-4DCF-B9B8-A10D0494341C}"/>
              </a:ext>
            </a:extLst>
          </p:cNvPr>
          <p:cNvSpPr>
            <a:spLocks/>
          </p:cNvSpPr>
          <p:nvPr/>
        </p:nvSpPr>
        <p:spPr>
          <a:xfrm>
            <a:off x="1620000" y="5842553"/>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矢印: 下 44">
            <a:extLst>
              <a:ext uri="{FF2B5EF4-FFF2-40B4-BE49-F238E27FC236}">
                <a16:creationId xmlns:a16="http://schemas.microsoft.com/office/drawing/2014/main" id="{07A66AF2-10B6-4543-8063-6E951C942EDB}"/>
              </a:ext>
            </a:extLst>
          </p:cNvPr>
          <p:cNvSpPr>
            <a:spLocks noChangeAspect="1"/>
          </p:cNvSpPr>
          <p:nvPr/>
        </p:nvSpPr>
        <p:spPr>
          <a:xfrm>
            <a:off x="5058000" y="4411458"/>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矢印: 下 45">
            <a:extLst>
              <a:ext uri="{FF2B5EF4-FFF2-40B4-BE49-F238E27FC236}">
                <a16:creationId xmlns:a16="http://schemas.microsoft.com/office/drawing/2014/main" id="{F88234BD-ED36-4989-B99A-070C7CA53737}"/>
              </a:ext>
            </a:extLst>
          </p:cNvPr>
          <p:cNvSpPr>
            <a:spLocks/>
          </p:cNvSpPr>
          <p:nvPr/>
        </p:nvSpPr>
        <p:spPr>
          <a:xfrm>
            <a:off x="5058000" y="6769642"/>
            <a:ext cx="180000" cy="180000"/>
          </a:xfrm>
          <a:prstGeom prst="downArrow">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26" name="Picture 2" descr="url">
            <a:extLst>
              <a:ext uri="{FF2B5EF4-FFF2-40B4-BE49-F238E27FC236}">
                <a16:creationId xmlns:a16="http://schemas.microsoft.com/office/drawing/2014/main" id="{76D171AA-5D86-465A-9D53-340E2F0820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76628" y="8133378"/>
            <a:ext cx="516646" cy="516646"/>
          </a:xfrm>
          <a:prstGeom prst="rect">
            <a:avLst/>
          </a:prstGeom>
          <a:noFill/>
          <a:extLst>
            <a:ext uri="{909E8E84-426E-40DD-AFC4-6F175D3DCCD1}">
              <a14:hiddenFill xmlns:a14="http://schemas.microsoft.com/office/drawing/2010/main">
                <a:solidFill>
                  <a:srgbClr val="FFFFFF"/>
                </a:solidFill>
              </a14:hiddenFill>
            </a:ext>
          </a:extLst>
        </p:spPr>
      </p:pic>
      <p:sp>
        <p:nvSpPr>
          <p:cNvPr id="27" name="正方形/長方形 26">
            <a:extLst>
              <a:ext uri="{FF2B5EF4-FFF2-40B4-BE49-F238E27FC236}">
                <a16:creationId xmlns:a16="http://schemas.microsoft.com/office/drawing/2014/main" id="{49510EF3-CE0B-4949-A2DA-B5FDBB32569C}"/>
              </a:ext>
            </a:extLst>
          </p:cNvPr>
          <p:cNvSpPr/>
          <p:nvPr/>
        </p:nvSpPr>
        <p:spPr>
          <a:xfrm>
            <a:off x="3442422" y="7781702"/>
            <a:ext cx="3376667" cy="1757209"/>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nchorCtr="0"/>
          <a:lstStyle/>
          <a:p>
            <a:pPr>
              <a:lnSpc>
                <a:spcPts val="1300"/>
              </a:lnSpc>
            </a:pPr>
            <a:r>
              <a:rPr kumimoji="1" lang="ja-JP" altLang="en-US" sz="1000" b="1" dirty="0">
                <a:solidFill>
                  <a:schemeClr val="tx1"/>
                </a:solidFill>
                <a:latin typeface="BIZ UDゴシック" panose="020B0400000000000000" pitchFamily="49" charset="-128"/>
                <a:ea typeface="BIZ UDゴシック" panose="020B0400000000000000" pitchFamily="49" charset="-128"/>
              </a:rPr>
              <a:t>原則発症の７日後まで自宅療養を</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発症日の７日後を過ぎ、かつ症状軽快して</a:t>
            </a:r>
            <a:r>
              <a:rPr kumimoji="1" lang="en-US" altLang="ja-JP" sz="800" dirty="0">
                <a:solidFill>
                  <a:schemeClr val="tx1"/>
                </a:solidFill>
                <a:latin typeface="BIZ UDゴシック" panose="020B0400000000000000" pitchFamily="49" charset="-128"/>
                <a:ea typeface="BIZ UDゴシック" panose="020B0400000000000000" pitchFamily="49" charset="-128"/>
              </a:rPr>
              <a:t>24</a:t>
            </a:r>
            <a:r>
              <a:rPr kumimoji="1" lang="ja-JP" altLang="en-US" sz="800" dirty="0">
                <a:solidFill>
                  <a:schemeClr val="tx1"/>
                </a:solidFill>
                <a:latin typeface="BIZ UDゴシック" panose="020B0400000000000000" pitchFamily="49" charset="-128"/>
                <a:ea typeface="BIZ UDゴシック" panose="020B0400000000000000" pitchFamily="49" charset="-128"/>
              </a:rPr>
              <a:t>時間経過するまで自宅で療養してください。８日目に外出可能となります。症状が継続したり、入院や高齢者施設に入居している方は療養期間が長くなります。</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療養期間中であっても、症状が軽快して</a:t>
            </a:r>
            <a:r>
              <a:rPr kumimoji="1" lang="en-US" altLang="ja-JP" sz="800" dirty="0">
                <a:solidFill>
                  <a:schemeClr val="tx1"/>
                </a:solidFill>
                <a:latin typeface="BIZ UDゴシック" panose="020B0400000000000000" pitchFamily="49" charset="-128"/>
                <a:ea typeface="BIZ UDゴシック" panose="020B0400000000000000" pitchFamily="49" charset="-128"/>
              </a:rPr>
              <a:t>24</a:t>
            </a:r>
            <a:r>
              <a:rPr kumimoji="1" lang="ja-JP" altLang="en-US" sz="800" dirty="0">
                <a:solidFill>
                  <a:schemeClr val="tx1"/>
                </a:solidFill>
                <a:latin typeface="BIZ UDゴシック" panose="020B0400000000000000" pitchFamily="49" charset="-128"/>
                <a:ea typeface="BIZ UDゴシック" panose="020B0400000000000000" pitchFamily="49" charset="-128"/>
              </a:rPr>
              <a:t>時間経過したら、食料買い出しなど不要不急でない外出ができます。詳しくはウェブサイトをご覧ください。</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en-US" altLang="ja-JP" sz="800" dirty="0">
                <a:solidFill>
                  <a:schemeClr val="tx1"/>
                </a:solidFill>
                <a:latin typeface="BIZ UDゴシック" panose="020B0400000000000000" pitchFamily="49" charset="-128"/>
                <a:ea typeface="BIZ UDゴシック" panose="020B0400000000000000" pitchFamily="49" charset="-128"/>
                <a:hlinkClick r:id="rId6">
                  <a:extLst>
                    <a:ext uri="{A12FA001-AC4F-418D-AE19-62706E023703}">
                      <ahyp:hlinkClr xmlns:ahyp="http://schemas.microsoft.com/office/drawing/2018/hyperlinkcolor" val="tx"/>
                    </a:ext>
                  </a:extLst>
                </a:hlinkClick>
              </a:rPr>
              <a:t>https://www.pref.saitama.lg.jp/a0710/covid-19/jitaku/home.html</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r>
              <a:rPr kumimoji="1" lang="ja-JP" altLang="en-US" sz="800" dirty="0">
                <a:solidFill>
                  <a:schemeClr val="tx1"/>
                </a:solidFill>
                <a:latin typeface="BIZ UDゴシック" panose="020B0400000000000000" pitchFamily="49" charset="-128"/>
                <a:ea typeface="BIZ UDゴシック" panose="020B0400000000000000" pitchFamily="49" charset="-128"/>
              </a:rPr>
              <a:t>［ 埼玉県 コロナ自宅療養 ］で検索</a:t>
            </a: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a:p>
            <a:pPr indent="87313">
              <a:lnSpc>
                <a:spcPts val="1300"/>
              </a:lnSpc>
            </a:pPr>
            <a:endParaRPr kumimoji="1" lang="en-US" altLang="ja-JP" sz="800" dirty="0">
              <a:solidFill>
                <a:schemeClr val="tx1"/>
              </a:solidFill>
              <a:latin typeface="BIZ UDゴシック" panose="020B0400000000000000" pitchFamily="49" charset="-128"/>
              <a:ea typeface="BIZ UDゴシック" panose="020B0400000000000000" pitchFamily="49" charset="-128"/>
            </a:endParaRPr>
          </a:p>
        </p:txBody>
      </p:sp>
      <p:pic>
        <p:nvPicPr>
          <p:cNvPr id="15" name="図 14">
            <a:extLst>
              <a:ext uri="{FF2B5EF4-FFF2-40B4-BE49-F238E27FC236}">
                <a16:creationId xmlns:a16="http://schemas.microsoft.com/office/drawing/2014/main" id="{52BDF36D-E56A-4534-86E9-4B2B1B0DF3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043" y="8595151"/>
            <a:ext cx="468000" cy="468000"/>
          </a:xfrm>
          <a:prstGeom prst="rect">
            <a:avLst/>
          </a:prstGeom>
        </p:spPr>
      </p:pic>
    </p:spTree>
    <p:extLst>
      <p:ext uri="{BB962C8B-B14F-4D97-AF65-F5344CB8AC3E}">
        <p14:creationId xmlns:p14="http://schemas.microsoft.com/office/powerpoint/2010/main" val="115945493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lIns="36000" tIns="180000" rIns="36000" bIns="36000" rtlCol="0" anchor="t" anchorCtr="0"/>
      <a:lstStyle>
        <a:defPPr algn="ctr">
          <a:lnSpc>
            <a:spcPts val="2000"/>
          </a:lnSpc>
          <a:defRPr kumimoji="1" sz="1200" dirty="0">
            <a:solidFill>
              <a:schemeClr val="tx1"/>
            </a:solidFill>
            <a:latin typeface="BIZ UDゴシック" panose="020B0400000000000000" pitchFamily="49" charset="-128"/>
            <a:ea typeface="BIZ UDゴシック" panose="020B0400000000000000" pitchFamily="49"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6926</TotalTime>
  <Words>1095</Words>
  <Application>Microsoft Office PowerPoint</Application>
  <PresentationFormat>A4 210 x 297 mm</PresentationFormat>
  <Paragraphs>96</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BIZ UDP明朝 Medium</vt:lpstr>
      <vt:lpstr>BIZ UDゴシック</vt:lpstr>
      <vt:lpstr>ＭＳ ゴシック</vt:lpstr>
      <vt:lpstr>ＭＳ 明朝</vt:lpstr>
      <vt:lpstr>游ゴシック</vt:lpstr>
      <vt:lpstr>游ゴシック Light</vt:lpstr>
      <vt:lpstr>Arial</vt:lpstr>
      <vt:lpstr>Calibri</vt:lpstr>
      <vt:lpstr>Calibri Light</vt:lpstr>
      <vt:lpstr>Times New Roman</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菅野貴大</dc:creator>
  <cp:lastModifiedBy>菅野貴大</cp:lastModifiedBy>
  <cp:revision>135</cp:revision>
  <cp:lastPrinted>2022-09-21T14:08:53Z</cp:lastPrinted>
  <dcterms:created xsi:type="dcterms:W3CDTF">2022-09-12T11:48:56Z</dcterms:created>
  <dcterms:modified xsi:type="dcterms:W3CDTF">2022-09-22T07:41:54Z</dcterms:modified>
</cp:coreProperties>
</file>